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6" r:id="rId3"/>
    <p:sldId id="258" r:id="rId4"/>
    <p:sldId id="259" r:id="rId5"/>
    <p:sldId id="260" r:id="rId6"/>
    <p:sldId id="261" r:id="rId7"/>
    <p:sldId id="262" r:id="rId8"/>
    <p:sldId id="263" r:id="rId9"/>
    <p:sldId id="264" r:id="rId10"/>
    <p:sldId id="265" r:id="rId11"/>
    <p:sldId id="269" r:id="rId12"/>
    <p:sldId id="270" r:id="rId13"/>
    <p:sldId id="271" r:id="rId14"/>
    <p:sldId id="272" r:id="rId15"/>
  </p:sldIdLst>
  <p:sldSz cx="9144000" cy="6858000" type="letter"/>
  <p:notesSz cx="9028113"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029" autoAdjust="0"/>
    <p:restoredTop sz="94624" autoAdjust="0"/>
  </p:normalViewPr>
  <p:slideViewPr>
    <p:cSldViewPr>
      <p:cViewPr>
        <p:scale>
          <a:sx n="80" d="100"/>
          <a:sy n="80" d="100"/>
        </p:scale>
        <p:origin x="-780"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004" y="-102"/>
      </p:cViewPr>
      <p:guideLst>
        <p:guide orient="horz" pos="2229"/>
        <p:guide pos="284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plotArea>
      <c:layout>
        <c:manualLayout>
          <c:layoutTarget val="inner"/>
          <c:xMode val="edge"/>
          <c:yMode val="edge"/>
          <c:x val="0.10874333890081944"/>
          <c:y val="0.44905958870525842"/>
          <c:w val="0.64808597788912881"/>
          <c:h val="0.40975442527188582"/>
        </c:manualLayout>
      </c:layout>
      <c:barChart>
        <c:barDir val="col"/>
        <c:grouping val="clustered"/>
        <c:ser>
          <c:idx val="0"/>
          <c:order val="0"/>
          <c:tx>
            <c:strRef>
              <c:f>Sheet1!$B$1</c:f>
              <c:strCache>
                <c:ptCount val="1"/>
                <c:pt idx="0">
                  <c:v>MALE</c:v>
                </c:pt>
              </c:strCache>
            </c:strRef>
          </c:tx>
          <c:cat>
            <c:strRef>
              <c:f>Sheet1!$A$2:$A$10</c:f>
              <c:strCache>
                <c:ptCount val="8"/>
                <c:pt idx="0">
                  <c:v>Total for Pre-elem</c:v>
                </c:pt>
                <c:pt idx="1">
                  <c:v>Total for Grade One</c:v>
                </c:pt>
                <c:pt idx="2">
                  <c:v>Total for Grade Two</c:v>
                </c:pt>
                <c:pt idx="3">
                  <c:v>Total for Grade Three</c:v>
                </c:pt>
                <c:pt idx="4">
                  <c:v>Total for Grade Four</c:v>
                </c:pt>
                <c:pt idx="5">
                  <c:v>Total for Grade Five</c:v>
                </c:pt>
                <c:pt idx="6">
                  <c:v>Total for Grade Six</c:v>
                </c:pt>
                <c:pt idx="7">
                  <c:v>Grand Total</c:v>
                </c:pt>
              </c:strCache>
            </c:strRef>
          </c:cat>
          <c:val>
            <c:numRef>
              <c:f>Sheet1!$B$2:$B$10</c:f>
              <c:numCache>
                <c:formatCode>General</c:formatCode>
                <c:ptCount val="9"/>
                <c:pt idx="0">
                  <c:v>93</c:v>
                </c:pt>
                <c:pt idx="1">
                  <c:v>61</c:v>
                </c:pt>
                <c:pt idx="2">
                  <c:v>91</c:v>
                </c:pt>
                <c:pt idx="3">
                  <c:v>94</c:v>
                </c:pt>
                <c:pt idx="4">
                  <c:v>89</c:v>
                </c:pt>
                <c:pt idx="5">
                  <c:v>101</c:v>
                </c:pt>
                <c:pt idx="6">
                  <c:v>89</c:v>
                </c:pt>
                <c:pt idx="7">
                  <c:v>619</c:v>
                </c:pt>
              </c:numCache>
            </c:numRef>
          </c:val>
        </c:ser>
        <c:ser>
          <c:idx val="1"/>
          <c:order val="1"/>
          <c:tx>
            <c:strRef>
              <c:f>Sheet1!$C$1</c:f>
              <c:strCache>
                <c:ptCount val="1"/>
                <c:pt idx="0">
                  <c:v>FEMALE</c:v>
                </c:pt>
              </c:strCache>
            </c:strRef>
          </c:tx>
          <c:cat>
            <c:strRef>
              <c:f>Sheet1!$A$2:$A$10</c:f>
              <c:strCache>
                <c:ptCount val="8"/>
                <c:pt idx="0">
                  <c:v>Total for Pre-elem</c:v>
                </c:pt>
                <c:pt idx="1">
                  <c:v>Total for Grade One</c:v>
                </c:pt>
                <c:pt idx="2">
                  <c:v>Total for Grade Two</c:v>
                </c:pt>
                <c:pt idx="3">
                  <c:v>Total for Grade Three</c:v>
                </c:pt>
                <c:pt idx="4">
                  <c:v>Total for Grade Four</c:v>
                </c:pt>
                <c:pt idx="5">
                  <c:v>Total for Grade Five</c:v>
                </c:pt>
                <c:pt idx="6">
                  <c:v>Total for Grade Six</c:v>
                </c:pt>
                <c:pt idx="7">
                  <c:v>Grand Total</c:v>
                </c:pt>
              </c:strCache>
            </c:strRef>
          </c:cat>
          <c:val>
            <c:numRef>
              <c:f>Sheet1!$C$2:$C$10</c:f>
              <c:numCache>
                <c:formatCode>General</c:formatCode>
                <c:ptCount val="9"/>
                <c:pt idx="0">
                  <c:v>76</c:v>
                </c:pt>
                <c:pt idx="1">
                  <c:v>65</c:v>
                </c:pt>
                <c:pt idx="2">
                  <c:v>87</c:v>
                </c:pt>
                <c:pt idx="3">
                  <c:v>81</c:v>
                </c:pt>
                <c:pt idx="4">
                  <c:v>92</c:v>
                </c:pt>
                <c:pt idx="5">
                  <c:v>88</c:v>
                </c:pt>
                <c:pt idx="6">
                  <c:v>94</c:v>
                </c:pt>
                <c:pt idx="7">
                  <c:v>583</c:v>
                </c:pt>
              </c:numCache>
            </c:numRef>
          </c:val>
        </c:ser>
        <c:ser>
          <c:idx val="2"/>
          <c:order val="2"/>
          <c:tx>
            <c:strRef>
              <c:f>Sheet1!$D$1</c:f>
              <c:strCache>
                <c:ptCount val="1"/>
                <c:pt idx="0">
                  <c:v>TOTAL</c:v>
                </c:pt>
              </c:strCache>
            </c:strRef>
          </c:tx>
          <c:cat>
            <c:strRef>
              <c:f>Sheet1!$A$2:$A$10</c:f>
              <c:strCache>
                <c:ptCount val="8"/>
                <c:pt idx="0">
                  <c:v>Total for Pre-elem</c:v>
                </c:pt>
                <c:pt idx="1">
                  <c:v>Total for Grade One</c:v>
                </c:pt>
                <c:pt idx="2">
                  <c:v>Total for Grade Two</c:v>
                </c:pt>
                <c:pt idx="3">
                  <c:v>Total for Grade Three</c:v>
                </c:pt>
                <c:pt idx="4">
                  <c:v>Total for Grade Four</c:v>
                </c:pt>
                <c:pt idx="5">
                  <c:v>Total for Grade Five</c:v>
                </c:pt>
                <c:pt idx="6">
                  <c:v>Total for Grade Six</c:v>
                </c:pt>
                <c:pt idx="7">
                  <c:v>Grand Total</c:v>
                </c:pt>
              </c:strCache>
            </c:strRef>
          </c:cat>
          <c:val>
            <c:numRef>
              <c:f>Sheet1!$D$2:$D$10</c:f>
              <c:numCache>
                <c:formatCode>General</c:formatCode>
                <c:ptCount val="9"/>
                <c:pt idx="0">
                  <c:v>163</c:v>
                </c:pt>
                <c:pt idx="1">
                  <c:v>126</c:v>
                </c:pt>
                <c:pt idx="2">
                  <c:v>178</c:v>
                </c:pt>
                <c:pt idx="3">
                  <c:v>175</c:v>
                </c:pt>
                <c:pt idx="4">
                  <c:v>181</c:v>
                </c:pt>
                <c:pt idx="5">
                  <c:v>189</c:v>
                </c:pt>
                <c:pt idx="6">
                  <c:v>183</c:v>
                </c:pt>
                <c:pt idx="7">
                  <c:v>1201</c:v>
                </c:pt>
              </c:numCache>
            </c:numRef>
          </c:val>
        </c:ser>
        <c:gapWidth val="300"/>
        <c:axId val="92911488"/>
        <c:axId val="92913024"/>
      </c:barChart>
      <c:catAx>
        <c:axId val="92911488"/>
        <c:scaling>
          <c:orientation val="minMax"/>
        </c:scaling>
        <c:axPos val="b"/>
        <c:majorTickMark val="none"/>
        <c:tickLblPos val="nextTo"/>
        <c:crossAx val="92913024"/>
        <c:crosses val="autoZero"/>
        <c:auto val="1"/>
        <c:lblAlgn val="ctr"/>
        <c:lblOffset val="100"/>
      </c:catAx>
      <c:valAx>
        <c:axId val="92913024"/>
        <c:scaling>
          <c:orientation val="minMax"/>
        </c:scaling>
        <c:axPos val="l"/>
        <c:majorGridlines/>
        <c:numFmt formatCode="General" sourceLinked="1"/>
        <c:tickLblPos val="nextTo"/>
        <c:crossAx val="92911488"/>
        <c:crosses val="autoZero"/>
        <c:crossBetween val="between"/>
      </c:valAx>
    </c:plotArea>
    <c:legend>
      <c:legendPos val="r"/>
      <c:layout>
        <c:manualLayout>
          <c:xMode val="edge"/>
          <c:yMode val="edge"/>
          <c:x val="0.74846059015350364"/>
          <c:y val="0.57033670791151059"/>
          <c:w val="0.12922611946233994"/>
          <c:h val="0.13747870599496706"/>
        </c:manualLayout>
      </c:layout>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100" dirty="0"/>
              <a:t>Teachers with seminar from JUNE 2016-FEBRUARY 2017</a:t>
            </a:r>
          </a:p>
        </c:rich>
      </c:tx>
      <c:layout/>
    </c:title>
    <c:plotArea>
      <c:layout/>
      <c:pieChart>
        <c:varyColors val="1"/>
        <c:ser>
          <c:idx val="0"/>
          <c:order val="0"/>
          <c:tx>
            <c:strRef>
              <c:f>Sheet1!$B$1</c:f>
              <c:strCache>
                <c:ptCount val="1"/>
                <c:pt idx="0">
                  <c:v>Teachers with seminar from JUNE 2016-FEBRUARY 2017</c:v>
                </c:pt>
              </c:strCache>
            </c:strRef>
          </c:tx>
          <c:dLbls>
            <c:showPercent val="1"/>
          </c:dLbls>
          <c:cat>
            <c:strRef>
              <c:f>Sheet1!$A$2:$A$4</c:f>
              <c:strCache>
                <c:ptCount val="3"/>
                <c:pt idx="0">
                  <c:v>Teachers attended seminar</c:v>
                </c:pt>
                <c:pt idx="1">
                  <c:v>Teachers not attended seminar</c:v>
                </c:pt>
                <c:pt idx="2">
                  <c:v>Teachers enrolled in Graduate Studies</c:v>
                </c:pt>
              </c:strCache>
            </c:strRef>
          </c:cat>
          <c:val>
            <c:numRef>
              <c:f>Sheet1!$B$2:$B$4</c:f>
              <c:numCache>
                <c:formatCode>General</c:formatCode>
                <c:ptCount val="3"/>
                <c:pt idx="0">
                  <c:v>22</c:v>
                </c:pt>
                <c:pt idx="1">
                  <c:v>4</c:v>
                </c:pt>
                <c:pt idx="2">
                  <c:v>11</c:v>
                </c:pt>
              </c:numCache>
            </c:numRef>
          </c:val>
        </c:ser>
        <c:dLbls>
          <c:showPercent val="1"/>
        </c:dLbls>
        <c:firstSliceAng val="0"/>
      </c:pieChart>
    </c:plotArea>
    <c:legend>
      <c:legendPos val="r"/>
      <c:layout/>
      <c:txPr>
        <a:bodyPr/>
        <a:lstStyle/>
        <a:p>
          <a:pPr>
            <a:defRPr sz="1000"/>
          </a:pPr>
          <a:endParaRPr lang="en-US"/>
        </a:p>
      </c:txPr>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0.5</cdr:x>
      <cdr:y>0.7619</cdr:y>
    </cdr:from>
    <cdr:to>
      <cdr:x>0.63709</cdr:x>
      <cdr:y>0.94437</cdr:y>
    </cdr:to>
    <cdr:sp macro="" textlink="">
      <cdr:nvSpPr>
        <cdr:cNvPr id="3" name="TextBox 2"/>
        <cdr:cNvSpPr txBox="1"/>
      </cdr:nvSpPr>
      <cdr:spPr>
        <a:xfrm xmlns:a="http://schemas.openxmlformats.org/drawingml/2006/main">
          <a:off x="2514600" y="6096000"/>
          <a:ext cx="689453" cy="145994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0.13559</cdr:x>
      <cdr:y>0.7033</cdr:y>
    </cdr:from>
    <cdr:to>
      <cdr:x>0.24242</cdr:x>
      <cdr:y>0.73333</cdr:y>
    </cdr:to>
    <cdr:sp macro="" textlink="">
      <cdr:nvSpPr>
        <cdr:cNvPr id="8" name="TextBox 7"/>
        <cdr:cNvSpPr txBox="1"/>
      </cdr:nvSpPr>
      <cdr:spPr>
        <a:xfrm xmlns:a="http://schemas.openxmlformats.org/drawingml/2006/main">
          <a:off x="681909" y="5627102"/>
          <a:ext cx="537291" cy="24029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a:solidFill>
                <a:srgbClr val="00B050"/>
              </a:solidFill>
            </a:rPr>
            <a:t>169</a:t>
          </a:r>
        </a:p>
      </cdr:txBody>
    </cdr:sp>
  </cdr:relSizeAnchor>
  <cdr:relSizeAnchor xmlns:cdr="http://schemas.openxmlformats.org/drawingml/2006/chartDrawing">
    <cdr:from>
      <cdr:x>0.18644</cdr:x>
      <cdr:y>0.74725</cdr:y>
    </cdr:from>
    <cdr:to>
      <cdr:x>0.25498</cdr:x>
      <cdr:y>0.79287</cdr:y>
    </cdr:to>
    <cdr:sp macro="" textlink="">
      <cdr:nvSpPr>
        <cdr:cNvPr id="9" name="TextBox 8"/>
        <cdr:cNvSpPr txBox="1"/>
      </cdr:nvSpPr>
      <cdr:spPr>
        <a:xfrm xmlns:a="http://schemas.openxmlformats.org/drawingml/2006/main">
          <a:off x="838200" y="5181600"/>
          <a:ext cx="308142" cy="31633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1200" b="1" dirty="0">
              <a:solidFill>
                <a:schemeClr val="bg1"/>
              </a:solidFill>
            </a:rPr>
            <a:t>61</a:t>
          </a:r>
        </a:p>
      </cdr:txBody>
    </cdr:sp>
  </cdr:relSizeAnchor>
  <cdr:relSizeAnchor xmlns:cdr="http://schemas.openxmlformats.org/drawingml/2006/chartDrawing">
    <cdr:from>
      <cdr:x>0.18644</cdr:x>
      <cdr:y>0.73626</cdr:y>
    </cdr:from>
    <cdr:to>
      <cdr:x>0.27119</cdr:x>
      <cdr:y>0.76236</cdr:y>
    </cdr:to>
    <cdr:sp macro="" textlink="">
      <cdr:nvSpPr>
        <cdr:cNvPr id="11" name="TextBox 10"/>
        <cdr:cNvSpPr txBox="1"/>
      </cdr:nvSpPr>
      <cdr:spPr>
        <a:xfrm xmlns:a="http://schemas.openxmlformats.org/drawingml/2006/main">
          <a:off x="838200" y="5105400"/>
          <a:ext cx="381000" cy="18098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baseline="30000" dirty="0">
              <a:solidFill>
                <a:schemeClr val="accent2">
                  <a:lumMod val="60000"/>
                  <a:lumOff val="40000"/>
                </a:schemeClr>
              </a:solidFill>
            </a:rPr>
            <a:t>   65</a:t>
          </a:r>
        </a:p>
      </cdr:txBody>
    </cdr:sp>
  </cdr:relSizeAnchor>
  <cdr:relSizeAnchor xmlns:cdr="http://schemas.openxmlformats.org/drawingml/2006/chartDrawing">
    <cdr:from>
      <cdr:x>0.19697</cdr:x>
      <cdr:y>0.67619</cdr:y>
    </cdr:from>
    <cdr:to>
      <cdr:x>0.28172</cdr:x>
      <cdr:y>0.69524</cdr:y>
    </cdr:to>
    <cdr:sp macro="" textlink="">
      <cdr:nvSpPr>
        <cdr:cNvPr id="14" name="TextBox 13"/>
        <cdr:cNvSpPr txBox="1"/>
      </cdr:nvSpPr>
      <cdr:spPr>
        <a:xfrm xmlns:a="http://schemas.openxmlformats.org/drawingml/2006/main">
          <a:off x="990600" y="5410200"/>
          <a:ext cx="426225" cy="152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a:solidFill>
                <a:srgbClr val="00B050"/>
              </a:solidFill>
            </a:rPr>
            <a:t>126</a:t>
          </a:r>
        </a:p>
      </cdr:txBody>
    </cdr:sp>
  </cdr:relSizeAnchor>
  <cdr:relSizeAnchor xmlns:cdr="http://schemas.openxmlformats.org/drawingml/2006/chartDrawing">
    <cdr:from>
      <cdr:x>0.25758</cdr:x>
      <cdr:y>0.73333</cdr:y>
    </cdr:from>
    <cdr:to>
      <cdr:x>0.32612</cdr:x>
      <cdr:y>0.77895</cdr:y>
    </cdr:to>
    <cdr:sp macro="" textlink="">
      <cdr:nvSpPr>
        <cdr:cNvPr id="12" name="TextBox 11"/>
        <cdr:cNvSpPr txBox="1"/>
      </cdr:nvSpPr>
      <cdr:spPr>
        <a:xfrm xmlns:a="http://schemas.openxmlformats.org/drawingml/2006/main">
          <a:off x="1295400" y="5867400"/>
          <a:ext cx="344701" cy="36500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1200" b="1" dirty="0" smtClean="0">
              <a:solidFill>
                <a:schemeClr val="bg1"/>
              </a:solidFill>
            </a:rPr>
            <a:t>91</a:t>
          </a:r>
          <a:endParaRPr lang="en-US" sz="1200" b="1" dirty="0">
            <a:solidFill>
              <a:schemeClr val="bg1"/>
            </a:solidFill>
          </a:endParaRPr>
        </a:p>
      </cdr:txBody>
    </cdr:sp>
  </cdr:relSizeAnchor>
  <cdr:relSizeAnchor xmlns:cdr="http://schemas.openxmlformats.org/drawingml/2006/chartDrawing">
    <cdr:from>
      <cdr:x>0.25758</cdr:x>
      <cdr:y>0.72381</cdr:y>
    </cdr:from>
    <cdr:to>
      <cdr:x>0.34232</cdr:x>
      <cdr:y>0.74991</cdr:y>
    </cdr:to>
    <cdr:sp macro="" textlink="">
      <cdr:nvSpPr>
        <cdr:cNvPr id="15" name="TextBox 14"/>
        <cdr:cNvSpPr txBox="1"/>
      </cdr:nvSpPr>
      <cdr:spPr>
        <a:xfrm xmlns:a="http://schemas.openxmlformats.org/drawingml/2006/main">
          <a:off x="1295400" y="5791200"/>
          <a:ext cx="426174" cy="2088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000" b="1" baseline="30000" dirty="0">
              <a:solidFill>
                <a:schemeClr val="accent2">
                  <a:lumMod val="60000"/>
                  <a:lumOff val="40000"/>
                </a:schemeClr>
              </a:solidFill>
            </a:rPr>
            <a:t>   </a:t>
          </a:r>
          <a:r>
            <a:rPr lang="en-US" sz="1600" b="1" baseline="30000" dirty="0" smtClean="0">
              <a:solidFill>
                <a:schemeClr val="accent2">
                  <a:lumMod val="60000"/>
                  <a:lumOff val="40000"/>
                </a:schemeClr>
              </a:solidFill>
            </a:rPr>
            <a:t>87</a:t>
          </a:r>
          <a:endParaRPr lang="en-US" sz="1600" b="1" baseline="30000" dirty="0">
            <a:solidFill>
              <a:schemeClr val="accent2">
                <a:lumMod val="60000"/>
                <a:lumOff val="40000"/>
              </a:schemeClr>
            </a:solidFill>
          </a:endParaRPr>
        </a:p>
      </cdr:txBody>
    </cdr:sp>
  </cdr:relSizeAnchor>
  <cdr:relSizeAnchor xmlns:cdr="http://schemas.openxmlformats.org/drawingml/2006/chartDrawing">
    <cdr:from>
      <cdr:x>0.27273</cdr:x>
      <cdr:y>0.66667</cdr:y>
    </cdr:from>
    <cdr:to>
      <cdr:x>0.35747</cdr:x>
      <cdr:y>0.68864</cdr:y>
    </cdr:to>
    <cdr:sp macro="" textlink="">
      <cdr:nvSpPr>
        <cdr:cNvPr id="16" name="TextBox 15"/>
        <cdr:cNvSpPr txBox="1"/>
      </cdr:nvSpPr>
      <cdr:spPr>
        <a:xfrm xmlns:a="http://schemas.openxmlformats.org/drawingml/2006/main">
          <a:off x="1371600" y="5334000"/>
          <a:ext cx="426174" cy="17578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solidFill>
                <a:srgbClr val="00B050"/>
              </a:solidFill>
            </a:rPr>
            <a:t>178</a:t>
          </a:r>
          <a:endParaRPr lang="en-US" sz="1200" b="1" dirty="0">
            <a:solidFill>
              <a:srgbClr val="00B050"/>
            </a:solidFill>
          </a:endParaRPr>
        </a:p>
      </cdr:txBody>
    </cdr:sp>
  </cdr:relSizeAnchor>
  <cdr:relSizeAnchor xmlns:cdr="http://schemas.openxmlformats.org/drawingml/2006/chartDrawing">
    <cdr:from>
      <cdr:x>0.33333</cdr:x>
      <cdr:y>0.72381</cdr:y>
    </cdr:from>
    <cdr:to>
      <cdr:x>0.40187</cdr:x>
      <cdr:y>0.76943</cdr:y>
    </cdr:to>
    <cdr:sp macro="" textlink="">
      <cdr:nvSpPr>
        <cdr:cNvPr id="17" name="TextBox 16"/>
        <cdr:cNvSpPr txBox="1"/>
      </cdr:nvSpPr>
      <cdr:spPr>
        <a:xfrm xmlns:a="http://schemas.openxmlformats.org/drawingml/2006/main">
          <a:off x="1676400" y="5791200"/>
          <a:ext cx="344702" cy="36500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1200" b="1" dirty="0" smtClean="0">
              <a:solidFill>
                <a:schemeClr val="bg1"/>
              </a:solidFill>
            </a:rPr>
            <a:t>94</a:t>
          </a:r>
          <a:endParaRPr lang="en-US" sz="1200" b="1" dirty="0">
            <a:solidFill>
              <a:schemeClr val="bg1"/>
            </a:solidFill>
          </a:endParaRPr>
        </a:p>
      </cdr:txBody>
    </cdr:sp>
  </cdr:relSizeAnchor>
  <cdr:relSizeAnchor xmlns:cdr="http://schemas.openxmlformats.org/drawingml/2006/chartDrawing">
    <cdr:from>
      <cdr:x>0.39394</cdr:x>
      <cdr:y>0.71429</cdr:y>
    </cdr:from>
    <cdr:to>
      <cdr:x>0.4697</cdr:x>
      <cdr:y>0.74799</cdr:y>
    </cdr:to>
    <cdr:sp macro="" textlink="">
      <cdr:nvSpPr>
        <cdr:cNvPr id="18" name="TextBox 17"/>
        <cdr:cNvSpPr txBox="1"/>
      </cdr:nvSpPr>
      <cdr:spPr>
        <a:xfrm xmlns:a="http://schemas.openxmlformats.org/drawingml/2006/main">
          <a:off x="1981200" y="5715000"/>
          <a:ext cx="381000" cy="26963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800" b="1" dirty="0" smtClean="0">
              <a:solidFill>
                <a:srgbClr val="0070C0"/>
              </a:solidFill>
            </a:rPr>
            <a:t>   </a:t>
          </a:r>
          <a:r>
            <a:rPr lang="en-US" sz="1200" b="1" dirty="0" smtClean="0">
              <a:solidFill>
                <a:schemeClr val="bg1"/>
              </a:solidFill>
            </a:rPr>
            <a:t>89</a:t>
          </a:r>
          <a:endParaRPr lang="en-US" sz="1200" b="1" dirty="0">
            <a:solidFill>
              <a:schemeClr val="bg1"/>
            </a:solidFill>
          </a:endParaRPr>
        </a:p>
      </cdr:txBody>
    </cdr:sp>
  </cdr:relSizeAnchor>
  <cdr:relSizeAnchor xmlns:cdr="http://schemas.openxmlformats.org/drawingml/2006/chartDrawing">
    <cdr:from>
      <cdr:x>0.33333</cdr:x>
      <cdr:y>0.70476</cdr:y>
    </cdr:from>
    <cdr:to>
      <cdr:x>0.41808</cdr:x>
      <cdr:y>0.73086</cdr:y>
    </cdr:to>
    <cdr:sp macro="" textlink="">
      <cdr:nvSpPr>
        <cdr:cNvPr id="19" name="TextBox 18"/>
        <cdr:cNvSpPr txBox="1"/>
      </cdr:nvSpPr>
      <cdr:spPr>
        <a:xfrm xmlns:a="http://schemas.openxmlformats.org/drawingml/2006/main">
          <a:off x="1676400" y="5638800"/>
          <a:ext cx="426225" cy="2088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000" b="1" baseline="30000" dirty="0">
              <a:solidFill>
                <a:schemeClr val="accent2">
                  <a:lumMod val="60000"/>
                  <a:lumOff val="40000"/>
                </a:schemeClr>
              </a:solidFill>
            </a:rPr>
            <a:t>   </a:t>
          </a:r>
          <a:r>
            <a:rPr lang="en-US" sz="1600" b="1" baseline="30000" dirty="0" smtClean="0">
              <a:solidFill>
                <a:schemeClr val="accent2">
                  <a:lumMod val="60000"/>
                  <a:lumOff val="40000"/>
                </a:schemeClr>
              </a:solidFill>
            </a:rPr>
            <a:t>81</a:t>
          </a:r>
          <a:endParaRPr lang="en-US" sz="1600" b="1" baseline="30000" dirty="0">
            <a:solidFill>
              <a:schemeClr val="accent2">
                <a:lumMod val="60000"/>
                <a:lumOff val="40000"/>
              </a:schemeClr>
            </a:solidFill>
          </a:endParaRPr>
        </a:p>
      </cdr:txBody>
    </cdr:sp>
  </cdr:relSizeAnchor>
  <cdr:relSizeAnchor xmlns:cdr="http://schemas.openxmlformats.org/drawingml/2006/chartDrawing">
    <cdr:from>
      <cdr:x>0.33333</cdr:x>
      <cdr:y>0.65714</cdr:y>
    </cdr:from>
    <cdr:to>
      <cdr:x>0.42424</cdr:x>
      <cdr:y>0.69524</cdr:y>
    </cdr:to>
    <cdr:sp macro="" textlink="">
      <cdr:nvSpPr>
        <cdr:cNvPr id="20" name="TextBox 19"/>
        <cdr:cNvSpPr txBox="1"/>
      </cdr:nvSpPr>
      <cdr:spPr>
        <a:xfrm xmlns:a="http://schemas.openxmlformats.org/drawingml/2006/main">
          <a:off x="1676400" y="5257800"/>
          <a:ext cx="457205" cy="30483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solidFill>
                <a:srgbClr val="00B050"/>
              </a:solidFill>
            </a:rPr>
            <a:t>175</a:t>
          </a:r>
          <a:endParaRPr lang="en-US" sz="1200" b="1" dirty="0">
            <a:solidFill>
              <a:srgbClr val="00B050"/>
            </a:solidFill>
          </a:endParaRPr>
        </a:p>
      </cdr:txBody>
    </cdr:sp>
  </cdr:relSizeAnchor>
  <cdr:relSizeAnchor xmlns:cdr="http://schemas.openxmlformats.org/drawingml/2006/chartDrawing">
    <cdr:from>
      <cdr:x>0.39394</cdr:x>
      <cdr:y>0.69524</cdr:y>
    </cdr:from>
    <cdr:to>
      <cdr:x>0.47869</cdr:x>
      <cdr:y>0.72134</cdr:y>
    </cdr:to>
    <cdr:sp macro="" textlink="">
      <cdr:nvSpPr>
        <cdr:cNvPr id="21" name="TextBox 20"/>
        <cdr:cNvSpPr txBox="1"/>
      </cdr:nvSpPr>
      <cdr:spPr>
        <a:xfrm xmlns:a="http://schemas.openxmlformats.org/drawingml/2006/main">
          <a:off x="1981200" y="5562600"/>
          <a:ext cx="426225" cy="2088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000" b="1" baseline="30000" dirty="0">
              <a:solidFill>
                <a:schemeClr val="accent2">
                  <a:lumMod val="60000"/>
                  <a:lumOff val="40000"/>
                </a:schemeClr>
              </a:solidFill>
            </a:rPr>
            <a:t>   </a:t>
          </a:r>
          <a:r>
            <a:rPr lang="en-US" sz="1600" b="1" baseline="30000" dirty="0" smtClean="0">
              <a:solidFill>
                <a:schemeClr val="accent2">
                  <a:lumMod val="60000"/>
                  <a:lumOff val="40000"/>
                </a:schemeClr>
              </a:solidFill>
            </a:rPr>
            <a:t>92</a:t>
          </a:r>
          <a:endParaRPr lang="en-US" sz="1600" b="1" baseline="30000" dirty="0">
            <a:solidFill>
              <a:schemeClr val="accent2">
                <a:lumMod val="60000"/>
                <a:lumOff val="40000"/>
              </a:schemeClr>
            </a:solidFill>
          </a:endParaRPr>
        </a:p>
      </cdr:txBody>
    </cdr:sp>
  </cdr:relSizeAnchor>
  <cdr:relSizeAnchor xmlns:cdr="http://schemas.openxmlformats.org/drawingml/2006/chartDrawing">
    <cdr:from>
      <cdr:x>0.40909</cdr:x>
      <cdr:y>0.64762</cdr:y>
    </cdr:from>
    <cdr:to>
      <cdr:x>0.49384</cdr:x>
      <cdr:y>0.66959</cdr:y>
    </cdr:to>
    <cdr:sp macro="" textlink="">
      <cdr:nvSpPr>
        <cdr:cNvPr id="22" name="TextBox 21"/>
        <cdr:cNvSpPr txBox="1"/>
      </cdr:nvSpPr>
      <cdr:spPr>
        <a:xfrm xmlns:a="http://schemas.openxmlformats.org/drawingml/2006/main">
          <a:off x="2057400" y="5181600"/>
          <a:ext cx="426225" cy="17578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solidFill>
                <a:srgbClr val="00B050"/>
              </a:solidFill>
            </a:rPr>
            <a:t>181</a:t>
          </a:r>
          <a:endParaRPr lang="en-US" sz="1200" b="1" dirty="0">
            <a:solidFill>
              <a:srgbClr val="00B050"/>
            </a:solidFill>
          </a:endParaRPr>
        </a:p>
      </cdr:txBody>
    </cdr:sp>
  </cdr:relSizeAnchor>
  <cdr:relSizeAnchor xmlns:cdr="http://schemas.openxmlformats.org/drawingml/2006/chartDrawing">
    <cdr:from>
      <cdr:x>0.45455</cdr:x>
      <cdr:y>0.71429</cdr:y>
    </cdr:from>
    <cdr:to>
      <cdr:x>0.55355</cdr:x>
      <cdr:y>0.75991</cdr:y>
    </cdr:to>
    <cdr:sp macro="" textlink="">
      <cdr:nvSpPr>
        <cdr:cNvPr id="23" name="TextBox 22"/>
        <cdr:cNvSpPr txBox="1"/>
      </cdr:nvSpPr>
      <cdr:spPr>
        <a:xfrm xmlns:a="http://schemas.openxmlformats.org/drawingml/2006/main">
          <a:off x="2286000" y="5715000"/>
          <a:ext cx="497891" cy="36500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1200" b="1" dirty="0" smtClean="0">
              <a:solidFill>
                <a:schemeClr val="bg1"/>
              </a:solidFill>
            </a:rPr>
            <a:t>101</a:t>
          </a:r>
          <a:endParaRPr lang="en-US" sz="1200" b="1" dirty="0">
            <a:solidFill>
              <a:schemeClr val="bg1"/>
            </a:solidFill>
          </a:endParaRPr>
        </a:p>
      </cdr:txBody>
    </cdr:sp>
  </cdr:relSizeAnchor>
  <cdr:relSizeAnchor xmlns:cdr="http://schemas.openxmlformats.org/drawingml/2006/chartDrawing">
    <cdr:from>
      <cdr:x>0.45455</cdr:x>
      <cdr:y>0.67619</cdr:y>
    </cdr:from>
    <cdr:to>
      <cdr:x>0.53929</cdr:x>
      <cdr:y>0.70229</cdr:y>
    </cdr:to>
    <cdr:sp macro="" textlink="">
      <cdr:nvSpPr>
        <cdr:cNvPr id="24" name="TextBox 23"/>
        <cdr:cNvSpPr txBox="1"/>
      </cdr:nvSpPr>
      <cdr:spPr>
        <a:xfrm xmlns:a="http://schemas.openxmlformats.org/drawingml/2006/main">
          <a:off x="2286000" y="5410200"/>
          <a:ext cx="426174" cy="2088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baseline="30000" dirty="0">
              <a:solidFill>
                <a:schemeClr val="accent2">
                  <a:lumMod val="60000"/>
                  <a:lumOff val="40000"/>
                </a:schemeClr>
              </a:solidFill>
            </a:rPr>
            <a:t>   </a:t>
          </a:r>
          <a:r>
            <a:rPr lang="en-US" sz="1600" b="1" baseline="30000" dirty="0" smtClean="0">
              <a:solidFill>
                <a:schemeClr val="accent2">
                  <a:lumMod val="60000"/>
                  <a:lumOff val="40000"/>
                </a:schemeClr>
              </a:solidFill>
            </a:rPr>
            <a:t>88</a:t>
          </a:r>
          <a:endParaRPr lang="en-US" sz="1600" b="1" baseline="30000" dirty="0">
            <a:solidFill>
              <a:schemeClr val="accent2">
                <a:lumMod val="60000"/>
                <a:lumOff val="40000"/>
              </a:schemeClr>
            </a:solidFill>
          </a:endParaRPr>
        </a:p>
      </cdr:txBody>
    </cdr:sp>
  </cdr:relSizeAnchor>
  <cdr:relSizeAnchor xmlns:cdr="http://schemas.openxmlformats.org/drawingml/2006/chartDrawing">
    <cdr:from>
      <cdr:x>0.48485</cdr:x>
      <cdr:y>0.6381</cdr:y>
    </cdr:from>
    <cdr:to>
      <cdr:x>0.56959</cdr:x>
      <cdr:y>0.66007</cdr:y>
    </cdr:to>
    <cdr:sp macro="" textlink="">
      <cdr:nvSpPr>
        <cdr:cNvPr id="25" name="TextBox 24"/>
        <cdr:cNvSpPr txBox="1"/>
      </cdr:nvSpPr>
      <cdr:spPr>
        <a:xfrm xmlns:a="http://schemas.openxmlformats.org/drawingml/2006/main">
          <a:off x="2438400" y="5105400"/>
          <a:ext cx="426174" cy="17578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solidFill>
                <a:srgbClr val="00B050"/>
              </a:solidFill>
            </a:rPr>
            <a:t>189</a:t>
          </a:r>
          <a:endParaRPr lang="en-US" sz="1200" b="1" dirty="0">
            <a:solidFill>
              <a:srgbClr val="00B050"/>
            </a:solidFill>
          </a:endParaRPr>
        </a:p>
      </cdr:txBody>
    </cdr:sp>
  </cdr:relSizeAnchor>
  <cdr:relSizeAnchor xmlns:cdr="http://schemas.openxmlformats.org/drawingml/2006/chartDrawing">
    <cdr:from>
      <cdr:x>0.10606</cdr:x>
      <cdr:y>0.77143</cdr:y>
    </cdr:from>
    <cdr:to>
      <cdr:x>0.18182</cdr:x>
      <cdr:y>0.81705</cdr:y>
    </cdr:to>
    <cdr:sp macro="" textlink="">
      <cdr:nvSpPr>
        <cdr:cNvPr id="4" name="TextBox 1"/>
        <cdr:cNvSpPr txBox="1"/>
      </cdr:nvSpPr>
      <cdr:spPr>
        <a:xfrm xmlns:a="http://schemas.openxmlformats.org/drawingml/2006/main">
          <a:off x="533400" y="6172200"/>
          <a:ext cx="381003" cy="36500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a:solidFill>
                <a:schemeClr val="bg1"/>
              </a:solidFill>
            </a:rPr>
            <a:t>93</a:t>
          </a:r>
        </a:p>
      </cdr:txBody>
    </cdr:sp>
  </cdr:relSizeAnchor>
  <cdr:relSizeAnchor xmlns:cdr="http://schemas.openxmlformats.org/drawingml/2006/chartDrawing">
    <cdr:from>
      <cdr:x>0.5</cdr:x>
      <cdr:y>0.77143</cdr:y>
    </cdr:from>
    <cdr:to>
      <cdr:x>0.63709</cdr:x>
      <cdr:y>0.9539</cdr:y>
    </cdr:to>
    <cdr:sp macro="" textlink="">
      <cdr:nvSpPr>
        <cdr:cNvPr id="26" name="TextBox 2"/>
        <cdr:cNvSpPr txBox="1"/>
      </cdr:nvSpPr>
      <cdr:spPr>
        <a:xfrm xmlns:a="http://schemas.openxmlformats.org/drawingml/2006/main">
          <a:off x="2514600" y="6172200"/>
          <a:ext cx="689453" cy="145994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0.06854</cdr:x>
      <cdr:y>0.04562</cdr:y>
    </cdr:to>
    <cdr:sp macro="" textlink="">
      <cdr:nvSpPr>
        <cdr:cNvPr id="27" name="TextBox 1"/>
        <cdr:cNvSpPr txBox="1"/>
      </cdr:nvSpPr>
      <cdr:spPr>
        <a:xfrm xmlns:a="http://schemas.openxmlformats.org/drawingml/2006/main">
          <a:off x="0" y="0"/>
          <a:ext cx="4572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lvl="0"/>
          <a:r>
            <a:rPr lang="en-US" sz="600" b="1">
              <a:latin typeface="Agency FB" pitchFamily="34" charset="0"/>
            </a:rPr>
            <a:t>93</a:t>
          </a:r>
        </a:p>
      </cdr:txBody>
    </cdr:sp>
  </cdr:relSizeAnchor>
  <cdr:relSizeAnchor xmlns:cdr="http://schemas.openxmlformats.org/drawingml/2006/chartDrawing">
    <cdr:from>
      <cdr:x>0</cdr:x>
      <cdr:y>0</cdr:y>
    </cdr:from>
    <cdr:to>
      <cdr:x>0.05141</cdr:x>
      <cdr:y>0.04562</cdr:y>
    </cdr:to>
    <cdr:sp macro="" textlink="">
      <cdr:nvSpPr>
        <cdr:cNvPr id="28" name="TextBox 1"/>
        <cdr:cNvSpPr txBox="1"/>
      </cdr:nvSpPr>
      <cdr:spPr>
        <a:xfrm xmlns:a="http://schemas.openxmlformats.org/drawingml/2006/main">
          <a:off x="0" y="0"/>
          <a:ext cx="3429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a:t>93</a:t>
          </a:r>
        </a:p>
      </cdr:txBody>
    </cdr:sp>
  </cdr:relSizeAnchor>
  <cdr:relSizeAnchor xmlns:cdr="http://schemas.openxmlformats.org/drawingml/2006/chartDrawing">
    <cdr:from>
      <cdr:x>0.12121</cdr:x>
      <cdr:y>0.74286</cdr:y>
    </cdr:from>
    <cdr:to>
      <cdr:x>0.19697</cdr:x>
      <cdr:y>0.77143</cdr:y>
    </cdr:to>
    <cdr:sp macro="" textlink="">
      <cdr:nvSpPr>
        <cdr:cNvPr id="29" name="TextBox 6"/>
        <cdr:cNvSpPr txBox="1"/>
      </cdr:nvSpPr>
      <cdr:spPr>
        <a:xfrm xmlns:a="http://schemas.openxmlformats.org/drawingml/2006/main">
          <a:off x="609588" y="5943623"/>
          <a:ext cx="381011" cy="22858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baseline="30000" dirty="0">
              <a:solidFill>
                <a:schemeClr val="accent2">
                  <a:lumMod val="60000"/>
                  <a:lumOff val="40000"/>
                </a:schemeClr>
              </a:solidFill>
            </a:rPr>
            <a:t>76</a:t>
          </a:r>
        </a:p>
      </cdr:txBody>
    </cdr:sp>
  </cdr:relSizeAnchor>
  <cdr:relSizeAnchor xmlns:cdr="http://schemas.openxmlformats.org/drawingml/2006/chartDrawing">
    <cdr:from>
      <cdr:x>0</cdr:x>
      <cdr:y>0</cdr:y>
    </cdr:from>
    <cdr:to>
      <cdr:x>0.06854</cdr:x>
      <cdr:y>0.04562</cdr:y>
    </cdr:to>
    <cdr:sp macro="" textlink="">
      <cdr:nvSpPr>
        <cdr:cNvPr id="32" name="TextBox 1"/>
        <cdr:cNvSpPr txBox="1"/>
      </cdr:nvSpPr>
      <cdr:spPr>
        <a:xfrm xmlns:a="http://schemas.openxmlformats.org/drawingml/2006/main">
          <a:off x="0" y="0"/>
          <a:ext cx="4572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baseline="30000">
              <a:solidFill>
                <a:srgbClr val="C0504D">
                  <a:lumMod val="60000"/>
                  <a:lumOff val="40000"/>
                </a:srgbClr>
              </a:solidFill>
            </a:rPr>
            <a:t>76</a:t>
          </a:r>
        </a:p>
      </cdr:txBody>
    </cdr:sp>
  </cdr:relSizeAnchor>
  <cdr:relSizeAnchor xmlns:cdr="http://schemas.openxmlformats.org/drawingml/2006/chartDrawing">
    <cdr:from>
      <cdr:x>0.54545</cdr:x>
      <cdr:y>0.68571</cdr:y>
    </cdr:from>
    <cdr:to>
      <cdr:x>0.6243</cdr:x>
      <cdr:y>0.73133</cdr:y>
    </cdr:to>
    <cdr:sp macro="" textlink="">
      <cdr:nvSpPr>
        <cdr:cNvPr id="35" name="TextBox 34"/>
        <cdr:cNvSpPr txBox="1"/>
      </cdr:nvSpPr>
      <cdr:spPr>
        <a:xfrm xmlns:a="http://schemas.openxmlformats.org/drawingml/2006/main">
          <a:off x="2743200" y="5486400"/>
          <a:ext cx="396513" cy="36500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1400" b="1" dirty="0" smtClean="0">
              <a:solidFill>
                <a:schemeClr val="bg1"/>
              </a:solidFill>
            </a:rPr>
            <a:t>89</a:t>
          </a:r>
          <a:endParaRPr lang="en-US" sz="1400" b="1" dirty="0">
            <a:solidFill>
              <a:schemeClr val="bg1"/>
            </a:solidFill>
          </a:endParaRPr>
        </a:p>
      </cdr:txBody>
    </cdr:sp>
  </cdr:relSizeAnchor>
  <cdr:relSizeAnchor xmlns:cdr="http://schemas.openxmlformats.org/drawingml/2006/chartDrawing">
    <cdr:from>
      <cdr:x>0.54545</cdr:x>
      <cdr:y>0.64762</cdr:y>
    </cdr:from>
    <cdr:to>
      <cdr:x>0.62121</cdr:x>
      <cdr:y>0.66667</cdr:y>
    </cdr:to>
    <cdr:sp macro="" textlink="">
      <cdr:nvSpPr>
        <cdr:cNvPr id="36" name="TextBox 35"/>
        <cdr:cNvSpPr txBox="1"/>
      </cdr:nvSpPr>
      <cdr:spPr>
        <a:xfrm xmlns:a="http://schemas.openxmlformats.org/drawingml/2006/main">
          <a:off x="2743200" y="5181600"/>
          <a:ext cx="381012" cy="1524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baseline="30000" dirty="0">
              <a:solidFill>
                <a:schemeClr val="accent2">
                  <a:lumMod val="60000"/>
                  <a:lumOff val="40000"/>
                </a:schemeClr>
              </a:solidFill>
            </a:rPr>
            <a:t>   </a:t>
          </a:r>
          <a:r>
            <a:rPr lang="en-US" sz="1600" b="1" baseline="30000" dirty="0" smtClean="0">
              <a:solidFill>
                <a:schemeClr val="accent2">
                  <a:lumMod val="60000"/>
                  <a:lumOff val="40000"/>
                </a:schemeClr>
              </a:solidFill>
            </a:rPr>
            <a:t>94</a:t>
          </a:r>
          <a:endParaRPr lang="en-US" sz="1600" b="1" baseline="30000" dirty="0">
            <a:solidFill>
              <a:schemeClr val="accent2">
                <a:lumMod val="60000"/>
                <a:lumOff val="40000"/>
              </a:schemeClr>
            </a:solidFill>
          </a:endParaRPr>
        </a:p>
      </cdr:txBody>
    </cdr:sp>
  </cdr:relSizeAnchor>
  <cdr:relSizeAnchor xmlns:cdr="http://schemas.openxmlformats.org/drawingml/2006/chartDrawing">
    <cdr:from>
      <cdr:x>0.54545</cdr:x>
      <cdr:y>0.62857</cdr:y>
    </cdr:from>
    <cdr:to>
      <cdr:x>0.63019</cdr:x>
      <cdr:y>0.64762</cdr:y>
    </cdr:to>
    <cdr:sp macro="" textlink="">
      <cdr:nvSpPr>
        <cdr:cNvPr id="37" name="TextBox 36"/>
        <cdr:cNvSpPr txBox="1"/>
      </cdr:nvSpPr>
      <cdr:spPr>
        <a:xfrm xmlns:a="http://schemas.openxmlformats.org/drawingml/2006/main">
          <a:off x="2743200" y="5029200"/>
          <a:ext cx="426174" cy="1524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solidFill>
                <a:srgbClr val="00B050"/>
              </a:solidFill>
            </a:rPr>
            <a:t>183</a:t>
          </a:r>
          <a:endParaRPr lang="en-US" sz="1200" b="1" dirty="0">
            <a:solidFill>
              <a:srgbClr val="00B050"/>
            </a:solidFill>
          </a:endParaRPr>
        </a:p>
      </cdr:txBody>
    </cdr:sp>
  </cdr:relSizeAnchor>
  <cdr:relSizeAnchor xmlns:cdr="http://schemas.openxmlformats.org/drawingml/2006/chartDrawing">
    <cdr:from>
      <cdr:x>0.57576</cdr:x>
      <cdr:y>0.57143</cdr:y>
    </cdr:from>
    <cdr:to>
      <cdr:x>0.66667</cdr:x>
      <cdr:y>0.61705</cdr:y>
    </cdr:to>
    <cdr:sp macro="" textlink="">
      <cdr:nvSpPr>
        <cdr:cNvPr id="38" name="TextBox 37"/>
        <cdr:cNvSpPr txBox="1"/>
      </cdr:nvSpPr>
      <cdr:spPr>
        <a:xfrm xmlns:a="http://schemas.openxmlformats.org/drawingml/2006/main">
          <a:off x="2895600" y="4572000"/>
          <a:ext cx="457200" cy="36500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a:solidFill>
                <a:srgbClr val="0070C0"/>
              </a:solidFill>
            </a:rPr>
            <a:t>   </a:t>
          </a:r>
          <a:r>
            <a:rPr lang="en-US" sz="1200" b="1" dirty="0" smtClean="0">
              <a:solidFill>
                <a:schemeClr val="bg1"/>
              </a:solidFill>
            </a:rPr>
            <a:t>618</a:t>
          </a:r>
          <a:endParaRPr lang="en-US" sz="1200" b="1" dirty="0">
            <a:solidFill>
              <a:schemeClr val="bg1"/>
            </a:solidFill>
          </a:endParaRPr>
        </a:p>
      </cdr:txBody>
    </cdr:sp>
  </cdr:relSizeAnchor>
  <cdr:relSizeAnchor xmlns:cdr="http://schemas.openxmlformats.org/drawingml/2006/chartDrawing">
    <cdr:from>
      <cdr:x>0.59091</cdr:x>
      <cdr:y>0.55238</cdr:y>
    </cdr:from>
    <cdr:to>
      <cdr:x>0.69697</cdr:x>
      <cdr:y>0.57143</cdr:y>
    </cdr:to>
    <cdr:sp macro="" textlink="">
      <cdr:nvSpPr>
        <cdr:cNvPr id="39" name="TextBox 38"/>
        <cdr:cNvSpPr txBox="1"/>
      </cdr:nvSpPr>
      <cdr:spPr>
        <a:xfrm xmlns:a="http://schemas.openxmlformats.org/drawingml/2006/main">
          <a:off x="2971800" y="4419600"/>
          <a:ext cx="533397" cy="1524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baseline="30000" dirty="0">
              <a:solidFill>
                <a:schemeClr val="bg1"/>
              </a:solidFill>
            </a:rPr>
            <a:t>   </a:t>
          </a:r>
          <a:r>
            <a:rPr lang="en-US" sz="1600" b="1" baseline="30000" dirty="0" smtClean="0">
              <a:solidFill>
                <a:schemeClr val="bg1"/>
              </a:solidFill>
            </a:rPr>
            <a:t>583</a:t>
          </a:r>
          <a:endParaRPr lang="en-US" sz="1600" b="1" baseline="30000" dirty="0">
            <a:solidFill>
              <a:schemeClr val="bg1"/>
            </a:solidFill>
          </a:endParaRPr>
        </a:p>
      </cdr:txBody>
    </cdr:sp>
  </cdr:relSizeAnchor>
  <cdr:relSizeAnchor xmlns:cdr="http://schemas.openxmlformats.org/drawingml/2006/chartDrawing">
    <cdr:from>
      <cdr:x>0.60606</cdr:x>
      <cdr:y>0.47619</cdr:y>
    </cdr:from>
    <cdr:to>
      <cdr:x>0.72727</cdr:x>
      <cdr:y>0.49524</cdr:y>
    </cdr:to>
    <cdr:sp macro="" textlink="">
      <cdr:nvSpPr>
        <cdr:cNvPr id="40" name="TextBox 39"/>
        <cdr:cNvSpPr txBox="1"/>
      </cdr:nvSpPr>
      <cdr:spPr>
        <a:xfrm xmlns:a="http://schemas.openxmlformats.org/drawingml/2006/main">
          <a:off x="3048000" y="3810000"/>
          <a:ext cx="609611" cy="15243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solidFill>
                <a:schemeClr val="bg1"/>
              </a:solidFill>
            </a:rPr>
            <a:t>1201</a:t>
          </a:r>
          <a:endParaRPr lang="en-US" sz="16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12182" cy="3538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14364" y="0"/>
            <a:ext cx="3912182" cy="353854"/>
          </a:xfrm>
          <a:prstGeom prst="rect">
            <a:avLst/>
          </a:prstGeom>
        </p:spPr>
        <p:txBody>
          <a:bodyPr vert="horz" lIns="91440" tIns="45720" rIns="91440" bIns="45720" rtlCol="0"/>
          <a:lstStyle>
            <a:lvl1pPr algn="r">
              <a:defRPr sz="1200"/>
            </a:lvl1pPr>
          </a:lstStyle>
          <a:p>
            <a:fld id="{E4458BF6-AA08-4D64-91C3-B97F2D93E374}" type="datetimeFigureOut">
              <a:rPr lang="en-US" smtClean="0"/>
              <a:pPr/>
              <a:t>3/5/2017</a:t>
            </a:fld>
            <a:endParaRPr lang="en-US"/>
          </a:p>
        </p:txBody>
      </p:sp>
      <p:sp>
        <p:nvSpPr>
          <p:cNvPr id="4" name="Slide Image Placeholder 3"/>
          <p:cNvSpPr>
            <a:spLocks noGrp="1" noRot="1" noChangeAspect="1"/>
          </p:cNvSpPr>
          <p:nvPr>
            <p:ph type="sldImg" idx="2"/>
          </p:nvPr>
        </p:nvSpPr>
        <p:spPr>
          <a:xfrm>
            <a:off x="2744788" y="530225"/>
            <a:ext cx="3538537" cy="2654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02812" y="3361610"/>
            <a:ext cx="7222490" cy="31846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21583"/>
            <a:ext cx="3912182" cy="3538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14364" y="6721583"/>
            <a:ext cx="3912182" cy="353854"/>
          </a:xfrm>
          <a:prstGeom prst="rect">
            <a:avLst/>
          </a:prstGeom>
        </p:spPr>
        <p:txBody>
          <a:bodyPr vert="horz" lIns="91440" tIns="45720" rIns="91440" bIns="45720" rtlCol="0" anchor="b"/>
          <a:lstStyle>
            <a:lvl1pPr algn="r">
              <a:defRPr sz="1200"/>
            </a:lvl1pPr>
          </a:lstStyle>
          <a:p>
            <a:fld id="{CBD9A760-DCCF-4D1A-A9C7-A1C75F84D2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D9A760-DCCF-4D1A-A9C7-A1C75F84D26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9FE33-556D-4C44-B6C6-7BF8D0B10877}"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FE33-556D-4C44-B6C6-7BF8D0B10877}"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FE33-556D-4C44-B6C6-7BF8D0B10877}"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FE33-556D-4C44-B6C6-7BF8D0B10877}"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9FE33-556D-4C44-B6C6-7BF8D0B10877}"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9FE33-556D-4C44-B6C6-7BF8D0B10877}" type="datetimeFigureOut">
              <a:rPr lang="en-US" smtClean="0"/>
              <a:pPr/>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9FE33-556D-4C44-B6C6-7BF8D0B10877}" type="datetimeFigureOut">
              <a:rPr lang="en-US" smtClean="0"/>
              <a:pPr/>
              <a:t>3/5/2017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9FE33-556D-4C44-B6C6-7BF8D0B10877}" type="datetimeFigureOut">
              <a:rPr lang="en-US" smtClean="0"/>
              <a:pPr/>
              <a:t>3/5/2017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9FE33-556D-4C44-B6C6-7BF8D0B10877}" type="datetimeFigureOut">
              <a:rPr lang="en-US" smtClean="0"/>
              <a:pPr/>
              <a:t>3/5/2017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9FE33-556D-4C44-B6C6-7BF8D0B10877}" type="datetimeFigureOut">
              <a:rPr lang="en-US" smtClean="0"/>
              <a:pPr/>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9FE33-556D-4C44-B6C6-7BF8D0B10877}" type="datetimeFigureOut">
              <a:rPr lang="en-US" smtClean="0"/>
              <a:pPr/>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B397E-FFB9-4A32-B10F-FB9848719A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9FE33-556D-4C44-B6C6-7BF8D0B10877}" type="datetimeFigureOut">
              <a:rPr lang="en-US" smtClean="0"/>
              <a:pPr/>
              <a:t>3/5/2017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B397E-FFB9-4A32-B10F-FB9848719A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 Id="rId9" Type="http://schemas.openxmlformats.org/officeDocument/2006/relationships/image" Target="../media/image70.jpeg"/></Relationships>
</file>

<file path=ppt/slides/_rels/slide12.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10" Type="http://schemas.openxmlformats.org/officeDocument/2006/relationships/image" Target="../media/image78.jpeg"/><Relationship Id="rId4" Type="http://schemas.openxmlformats.org/officeDocument/2006/relationships/image" Target="../media/image72.jpeg"/><Relationship Id="rId9" Type="http://schemas.openxmlformats.org/officeDocument/2006/relationships/image" Target="../media/image77.jpeg"/></Relationships>
</file>

<file path=ppt/slides/_rels/slide13.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jpeg"/><Relationship Id="rId5" Type="http://schemas.openxmlformats.org/officeDocument/2006/relationships/image" Target="../media/image81.png"/><Relationship Id="rId10" Type="http://schemas.openxmlformats.org/officeDocument/2006/relationships/image" Target="../media/image86.jpeg"/><Relationship Id="rId4" Type="http://schemas.openxmlformats.org/officeDocument/2006/relationships/image" Target="../media/image80.png"/><Relationship Id="rId9" Type="http://schemas.openxmlformats.org/officeDocument/2006/relationships/image" Target="../media/image85.jpeg"/></Relationships>
</file>

<file path=ppt/slides/_rels/slide14.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1.jpeg"/><Relationship Id="rId11" Type="http://schemas.openxmlformats.org/officeDocument/2006/relationships/image" Target="../media/image96.jpeg"/><Relationship Id="rId5" Type="http://schemas.openxmlformats.org/officeDocument/2006/relationships/image" Target="../media/image90.jpeg"/><Relationship Id="rId10" Type="http://schemas.openxmlformats.org/officeDocument/2006/relationships/image" Target="../media/image95.jpeg"/><Relationship Id="rId4" Type="http://schemas.openxmlformats.org/officeDocument/2006/relationships/image" Target="../media/image89.jpeg"/><Relationship Id="rId9" Type="http://schemas.openxmlformats.org/officeDocument/2006/relationships/image" Target="../media/image9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6.jpeg"/><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chart" Target="../charts/chart2.xml"/><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jpeg"/></Relationships>
</file>

<file path=ppt/slides/_rels/slide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jpeg"/></Relationships>
</file>

<file path=ppt/slides/_rels/slide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Image result for abstract background designs rainbow"/>
          <p:cNvPicPr/>
          <p:nvPr/>
        </p:nvPicPr>
        <p:blipFill>
          <a:blip r:embed="rId2"/>
          <a:srcRect/>
          <a:stretch>
            <a:fillRect/>
          </a:stretch>
        </p:blipFill>
        <p:spPr bwMode="auto">
          <a:xfrm>
            <a:off x="0" y="0"/>
            <a:ext cx="4745583" cy="6858000"/>
          </a:xfrm>
          <a:prstGeom prst="rect">
            <a:avLst/>
          </a:prstGeom>
          <a:noFill/>
          <a:ln w="9525">
            <a:noFill/>
            <a:miter lim="800000"/>
            <a:headEnd/>
            <a:tailEnd/>
          </a:ln>
        </p:spPr>
      </p:pic>
      <p:pic>
        <p:nvPicPr>
          <p:cNvPr id="26" name="Picture 25" descr="Image result for abstract background designs rainbow"/>
          <p:cNvPicPr/>
          <p:nvPr/>
        </p:nvPicPr>
        <p:blipFill>
          <a:blip r:embed="rId2"/>
          <a:srcRect/>
          <a:stretch>
            <a:fillRect/>
          </a:stretch>
        </p:blipFill>
        <p:spPr bwMode="auto">
          <a:xfrm>
            <a:off x="4648200" y="0"/>
            <a:ext cx="4745583" cy="6858000"/>
          </a:xfrm>
          <a:prstGeom prst="rect">
            <a:avLst/>
          </a:prstGeom>
          <a:noFill/>
          <a:ln w="9525">
            <a:noFill/>
            <a:miter lim="800000"/>
            <a:headEnd/>
            <a:tailEnd/>
          </a:ln>
        </p:spPr>
      </p:pic>
      <p:pic>
        <p:nvPicPr>
          <p:cNvPr id="23" name="Picture 22" descr="C:\Users\user\Desktop\PHYSICAL FACILITIES\IMG20170303174715.jpg"/>
          <p:cNvPicPr/>
          <p:nvPr/>
        </p:nvPicPr>
        <p:blipFill>
          <a:blip r:embed="rId3" cstate="print"/>
          <a:srcRect/>
          <a:stretch>
            <a:fillRect/>
          </a:stretch>
        </p:blipFill>
        <p:spPr bwMode="auto">
          <a:xfrm>
            <a:off x="5181600" y="2743200"/>
            <a:ext cx="3581400" cy="1923254"/>
          </a:xfrm>
          <a:prstGeom prst="rect">
            <a:avLst/>
          </a:prstGeom>
          <a:ln w="228600" cap="sq" cmpd="thickThin">
            <a:solidFill>
              <a:srgbClr val="FFFF00"/>
            </a:solidFill>
            <a:prstDash val="solid"/>
            <a:miter lim="800000"/>
          </a:ln>
          <a:effectLst>
            <a:innerShdw blurRad="76200">
              <a:srgbClr val="000000"/>
            </a:innerShdw>
          </a:effectLst>
        </p:spPr>
      </p:pic>
      <p:sp>
        <p:nvSpPr>
          <p:cNvPr id="14337" name="Rectangle 1"/>
          <p:cNvSpPr>
            <a:spLocks noChangeArrowheads="1"/>
          </p:cNvSpPr>
          <p:nvPr/>
        </p:nvSpPr>
        <p:spPr bwMode="auto">
          <a:xfrm>
            <a:off x="5334000" y="228600"/>
            <a:ext cx="2895600" cy="12157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Berlin Sans FB Demi" pitchFamily="34" charset="0"/>
                <a:ea typeface="Calibri" pitchFamily="34" charset="0"/>
                <a:cs typeface="Times New Roman" pitchFamily="18" charset="0"/>
              </a:rPr>
              <a:t>DEPARTMENT OF EDUCATION</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6075" algn="l"/>
              </a:tabLst>
            </a:pPr>
            <a:r>
              <a:rPr kumimoji="0" lang="en-US" sz="1100" b="0" i="0" u="none" strike="noStrike" cap="none" normalizeH="0" baseline="0" dirty="0" smtClean="0">
                <a:ln>
                  <a:noFill/>
                </a:ln>
                <a:effectLst/>
                <a:latin typeface="Berlin Sans FB Demi" pitchFamily="34" charset="0"/>
                <a:ea typeface="Calibri" pitchFamily="34" charset="0"/>
                <a:cs typeface="Times New Roman" pitchFamily="18" charset="0"/>
              </a:rPr>
              <a:t>REGION III</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Berlin Sans FB Demi" pitchFamily="34" charset="0"/>
                <a:ea typeface="Calibri" pitchFamily="34" charset="0"/>
                <a:cs typeface="Times New Roman" pitchFamily="18" charset="0"/>
              </a:rPr>
              <a:t>DIVISION OF CITY SCHOOLS</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Berlin Sans FB Demi" pitchFamily="34" charset="0"/>
                <a:ea typeface="Calibri" pitchFamily="34" charset="0"/>
                <a:cs typeface="Times New Roman" pitchFamily="18" charset="0"/>
              </a:rPr>
              <a:t>DITRSICT I</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Berlin Sans FB Demi" pitchFamily="34" charset="0"/>
                <a:ea typeface="Calibri" pitchFamily="34" charset="0"/>
                <a:cs typeface="Times New Roman" pitchFamily="18" charset="0"/>
              </a:rPr>
              <a:t>PARADISE FARMS COMMUNITY SCHOOL</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pic>
        <p:nvPicPr>
          <p:cNvPr id="24" name="Picture 23" descr="http://depedcsjdm.weebly.com/uploads/7/9/1/6/7916797/7845295.png?1342587685"/>
          <p:cNvPicPr/>
          <p:nvPr/>
        </p:nvPicPr>
        <p:blipFill>
          <a:blip r:embed="rId4"/>
          <a:srcRect/>
          <a:stretch>
            <a:fillRect/>
          </a:stretch>
        </p:blipFill>
        <p:spPr bwMode="auto">
          <a:xfrm>
            <a:off x="7924800" y="228600"/>
            <a:ext cx="881702" cy="846161"/>
          </a:xfrm>
          <a:prstGeom prst="rect">
            <a:avLst/>
          </a:prstGeom>
          <a:noFill/>
        </p:spPr>
      </p:pic>
      <p:pic>
        <p:nvPicPr>
          <p:cNvPr id="25" name="Picture 24" descr="Image result for kagawaran ng edukasyon logo png"/>
          <p:cNvPicPr/>
          <p:nvPr/>
        </p:nvPicPr>
        <p:blipFill>
          <a:blip r:embed="rId5" cstate="print"/>
          <a:srcRect/>
          <a:stretch>
            <a:fillRect/>
          </a:stretch>
        </p:blipFill>
        <p:spPr bwMode="auto">
          <a:xfrm>
            <a:off x="4724400" y="228600"/>
            <a:ext cx="838200" cy="838200"/>
          </a:xfrm>
          <a:prstGeom prst="rect">
            <a:avLst/>
          </a:prstGeom>
          <a:noFill/>
          <a:ln w="9525">
            <a:noFill/>
            <a:miter lim="800000"/>
            <a:headEnd/>
            <a:tailEnd/>
          </a:ln>
        </p:spPr>
      </p:pic>
      <p:sp>
        <p:nvSpPr>
          <p:cNvPr id="32" name="Rectangle 31"/>
          <p:cNvSpPr/>
          <p:nvPr/>
        </p:nvSpPr>
        <p:spPr>
          <a:xfrm>
            <a:off x="5029200" y="5867400"/>
            <a:ext cx="3886200" cy="646331"/>
          </a:xfrm>
          <a:prstGeom prst="rect">
            <a:avLst/>
          </a:prstGeom>
        </p:spPr>
        <p:txBody>
          <a:bodyPr wrap="square">
            <a:spAutoFit/>
          </a:bodyPr>
          <a:lstStyle/>
          <a:p>
            <a:pPr algn="ctr"/>
            <a:r>
              <a:rPr lang="en-US" b="1" dirty="0">
                <a:solidFill>
                  <a:schemeClr val="bg1"/>
                </a:solidFill>
                <a:latin typeface="Berlin Sans FB Demi" pitchFamily="34" charset="0"/>
              </a:rPr>
              <a:t>LYN GRACE D. ABANADOR </a:t>
            </a:r>
          </a:p>
          <a:p>
            <a:pPr algn="ctr"/>
            <a:r>
              <a:rPr lang="en-US" b="1" dirty="0">
                <a:solidFill>
                  <a:schemeClr val="bg1"/>
                </a:solidFill>
                <a:latin typeface="Berlin Sans FB Demi" pitchFamily="34" charset="0"/>
              </a:rPr>
              <a:t>Principal I </a:t>
            </a:r>
            <a:endParaRPr lang="en-US" dirty="0">
              <a:solidFill>
                <a:schemeClr val="bg1"/>
              </a:solidFill>
              <a:latin typeface="Berlin Sans FB Demi" pitchFamily="34" charset="0"/>
            </a:endParaRPr>
          </a:p>
        </p:txBody>
      </p:sp>
      <p:sp>
        <p:nvSpPr>
          <p:cNvPr id="35" name="TextBox 34"/>
          <p:cNvSpPr txBox="1"/>
          <p:nvPr/>
        </p:nvSpPr>
        <p:spPr>
          <a:xfrm>
            <a:off x="5181600" y="1524000"/>
            <a:ext cx="3962400" cy="830997"/>
          </a:xfrm>
          <a:prstGeom prst="rect">
            <a:avLst/>
          </a:prstGeom>
          <a:noFill/>
        </p:spPr>
        <p:txBody>
          <a:bodyPr wrap="square" rtlCol="0">
            <a:spAutoFit/>
          </a:bodyPr>
          <a:lstStyle/>
          <a:p>
            <a:r>
              <a:rPr lang="en-US" sz="4800" dirty="0" smtClean="0">
                <a:solidFill>
                  <a:schemeClr val="bg1"/>
                </a:solidFill>
                <a:latin typeface="Playbill" pitchFamily="82" charset="0"/>
              </a:rPr>
              <a:t>SCHOOL REPORT CARD</a:t>
            </a:r>
            <a:endParaRPr lang="en-US" sz="4800" dirty="0">
              <a:solidFill>
                <a:schemeClr val="bg1"/>
              </a:solidFill>
              <a:latin typeface="Playbill" pitchFamily="82" charset="0"/>
            </a:endParaRPr>
          </a:p>
        </p:txBody>
      </p:sp>
      <p:pic>
        <p:nvPicPr>
          <p:cNvPr id="14338" name="Picture 2" descr="Image result for deped vision and mission"/>
          <p:cNvPicPr>
            <a:picLocks noChangeAspect="1" noChangeArrowheads="1"/>
          </p:cNvPicPr>
          <p:nvPr/>
        </p:nvPicPr>
        <p:blipFill>
          <a:blip r:embed="rId6"/>
          <a:srcRect/>
          <a:stretch>
            <a:fillRect/>
          </a:stretch>
        </p:blipFill>
        <p:spPr bwMode="auto">
          <a:xfrm>
            <a:off x="304800" y="457200"/>
            <a:ext cx="4038600" cy="59436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Image result for vector rainbow designs"/>
          <p:cNvPicPr/>
          <p:nvPr/>
        </p:nvPicPr>
        <p:blipFill>
          <a:blip r:embed="rId2"/>
          <a:srcRect l="3510" t="3125" r="3482" b="3125"/>
          <a:stretch>
            <a:fillRect/>
          </a:stretch>
        </p:blipFill>
        <p:spPr bwMode="auto">
          <a:xfrm>
            <a:off x="0" y="0"/>
            <a:ext cx="4572000" cy="6858000"/>
          </a:xfrm>
          <a:prstGeom prst="rect">
            <a:avLst/>
          </a:prstGeom>
          <a:noFill/>
          <a:ln w="9525">
            <a:noFill/>
            <a:miter lim="800000"/>
            <a:headEnd/>
            <a:tailEnd/>
          </a:ln>
        </p:spPr>
      </p:pic>
      <p:pic>
        <p:nvPicPr>
          <p:cNvPr id="25" name="Picture 24" descr="Image result for vector rainbow designs"/>
          <p:cNvPicPr/>
          <p:nvPr/>
        </p:nvPicPr>
        <p:blipFill>
          <a:blip r:embed="rId2"/>
          <a:srcRect l="3510" t="3125" r="3482" b="3125"/>
          <a:stretch>
            <a:fillRect/>
          </a:stretch>
        </p:blipFill>
        <p:spPr bwMode="auto">
          <a:xfrm>
            <a:off x="4572000" y="0"/>
            <a:ext cx="4572000" cy="6858000"/>
          </a:xfrm>
          <a:prstGeom prst="rect">
            <a:avLst/>
          </a:prstGeom>
          <a:noFill/>
          <a:ln w="9525">
            <a:noFill/>
            <a:miter lim="800000"/>
            <a:headEnd/>
            <a:tailEnd/>
          </a:ln>
        </p:spPr>
      </p:pic>
      <p:sp>
        <p:nvSpPr>
          <p:cNvPr id="10" name="Rectangle 9"/>
          <p:cNvSpPr/>
          <p:nvPr/>
        </p:nvSpPr>
        <p:spPr>
          <a:xfrm>
            <a:off x="685800" y="2286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ln w="1905"/>
                <a:solidFill>
                  <a:srgbClr val="7030A0"/>
                </a:solidFill>
                <a:effectLst>
                  <a:innerShdw blurRad="69850" dist="43180" dir="5400000">
                    <a:srgbClr val="000000">
                      <a:alpha val="65000"/>
                    </a:srgbClr>
                  </a:innerShdw>
                </a:effectLst>
                <a:latin typeface="Britannic Bold" pitchFamily="34" charset="0"/>
              </a:rPr>
              <a:t>B. GOVERNANCE</a:t>
            </a:r>
            <a:endParaRPr lang="en-US" sz="2400" dirty="0">
              <a:ln w="57150">
                <a:solidFill>
                  <a:schemeClr val="tx1"/>
                </a:solidFill>
              </a:ln>
            </a:endParaRPr>
          </a:p>
        </p:txBody>
      </p:sp>
      <p:sp>
        <p:nvSpPr>
          <p:cNvPr id="11" name="Rectangle 10"/>
          <p:cNvSpPr/>
          <p:nvPr/>
        </p:nvSpPr>
        <p:spPr>
          <a:xfrm>
            <a:off x="5181600" y="2286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pic>
        <p:nvPicPr>
          <p:cNvPr id="8193" name="Picture 1"/>
          <p:cNvPicPr>
            <a:picLocks noChangeAspect="1" noChangeArrowheads="1"/>
          </p:cNvPicPr>
          <p:nvPr/>
        </p:nvPicPr>
        <p:blipFill>
          <a:blip r:embed="rId3"/>
          <a:srcRect b="40107"/>
          <a:stretch>
            <a:fillRect/>
          </a:stretch>
        </p:blipFill>
        <p:spPr bwMode="auto">
          <a:xfrm>
            <a:off x="304800" y="1447800"/>
            <a:ext cx="4114800" cy="1600200"/>
          </a:xfrm>
          <a:prstGeom prst="rect">
            <a:avLst/>
          </a:prstGeom>
          <a:ln w="38100">
            <a:solidFill>
              <a:srgbClr val="FFFF00"/>
            </a:solidFill>
          </a:ln>
          <a:effectLst>
            <a:outerShdw blurRad="292100" dist="139700" dir="2700000" algn="tl" rotWithShape="0">
              <a:srgbClr val="333333">
                <a:alpha val="65000"/>
              </a:srgbClr>
            </a:outerShdw>
          </a:effectLst>
        </p:spPr>
      </p:pic>
      <p:sp>
        <p:nvSpPr>
          <p:cNvPr id="12" name="Rectangle 11"/>
          <p:cNvSpPr/>
          <p:nvPr/>
        </p:nvSpPr>
        <p:spPr>
          <a:xfrm>
            <a:off x="228600" y="4343400"/>
            <a:ext cx="41910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2. CHILD-FRIENDLY SCHOOL SURVEY RESULT</a:t>
            </a:r>
            <a:endParaRPr lang="en-US" dirty="0">
              <a:ln w="57150">
                <a:solidFill>
                  <a:schemeClr val="tx1"/>
                </a:solidFill>
              </a:ln>
            </a:endParaRPr>
          </a:p>
        </p:txBody>
      </p:sp>
      <p:sp>
        <p:nvSpPr>
          <p:cNvPr id="16" name="Rounded Rectangle 15"/>
          <p:cNvSpPr/>
          <p:nvPr/>
        </p:nvSpPr>
        <p:spPr>
          <a:xfrm>
            <a:off x="533400" y="5029200"/>
            <a:ext cx="1371600" cy="6858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Rounded Rectangle 16"/>
          <p:cNvSpPr/>
          <p:nvPr/>
        </p:nvSpPr>
        <p:spPr>
          <a:xfrm>
            <a:off x="2286000" y="5029200"/>
            <a:ext cx="1981200" cy="6858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4"/>
          <a:srcRect/>
          <a:stretch>
            <a:fillRect/>
          </a:stretch>
        </p:blipFill>
        <p:spPr bwMode="auto">
          <a:xfrm>
            <a:off x="304800" y="3124200"/>
            <a:ext cx="4114800" cy="100488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762000" y="5029200"/>
            <a:ext cx="1066800" cy="707886"/>
          </a:xfrm>
          <a:prstGeom prst="rect">
            <a:avLst/>
          </a:prstGeom>
          <a:noFill/>
        </p:spPr>
        <p:txBody>
          <a:bodyPr wrap="square" rtlCol="0">
            <a:spAutoFit/>
          </a:bodyPr>
          <a:lstStyle/>
          <a:p>
            <a:pPr algn="ctr"/>
            <a:r>
              <a:rPr lang="en-US" sz="1200" b="1" dirty="0" smtClean="0">
                <a:solidFill>
                  <a:schemeClr val="bg1"/>
                </a:solidFill>
                <a:latin typeface="Aharoni" pitchFamily="2" charset="-79"/>
                <a:cs typeface="Aharoni" pitchFamily="2" charset="-79"/>
              </a:rPr>
              <a:t>CFSS</a:t>
            </a:r>
          </a:p>
          <a:p>
            <a:pPr algn="ctr"/>
            <a:r>
              <a:rPr lang="en-US" sz="2800" b="1" dirty="0" smtClean="0">
                <a:solidFill>
                  <a:schemeClr val="bg1"/>
                </a:solidFill>
                <a:latin typeface="Aharoni" pitchFamily="2" charset="-79"/>
                <a:cs typeface="Aharoni" pitchFamily="2" charset="-79"/>
              </a:rPr>
              <a:t>93%</a:t>
            </a:r>
            <a:endParaRPr lang="en-US" sz="2800" b="1" dirty="0">
              <a:solidFill>
                <a:schemeClr val="bg1"/>
              </a:solidFill>
              <a:latin typeface="Aharoni" pitchFamily="2" charset="-79"/>
              <a:cs typeface="Aharoni" pitchFamily="2" charset="-79"/>
            </a:endParaRPr>
          </a:p>
        </p:txBody>
      </p:sp>
      <p:sp>
        <p:nvSpPr>
          <p:cNvPr id="20" name="TextBox 19"/>
          <p:cNvSpPr txBox="1"/>
          <p:nvPr/>
        </p:nvSpPr>
        <p:spPr>
          <a:xfrm>
            <a:off x="2209800" y="5105400"/>
            <a:ext cx="2133600" cy="646331"/>
          </a:xfrm>
          <a:prstGeom prst="rect">
            <a:avLst/>
          </a:prstGeom>
          <a:noFill/>
        </p:spPr>
        <p:txBody>
          <a:bodyPr wrap="square" rtlCol="0">
            <a:spAutoFit/>
          </a:bodyPr>
          <a:lstStyle/>
          <a:p>
            <a:pPr algn="ctr"/>
            <a:r>
              <a:rPr lang="en-US" sz="1000" b="1" dirty="0" smtClean="0">
                <a:solidFill>
                  <a:schemeClr val="bg1"/>
                </a:solidFill>
                <a:latin typeface="Aharoni" pitchFamily="2" charset="-79"/>
                <a:cs typeface="Aharoni" pitchFamily="2" charset="-79"/>
              </a:rPr>
              <a:t>QUALITATIVE INTERPRETATION:</a:t>
            </a:r>
          </a:p>
          <a:p>
            <a:pPr algn="ctr"/>
            <a:endParaRPr lang="en-US" sz="1000" b="1" dirty="0" smtClean="0">
              <a:solidFill>
                <a:schemeClr val="bg1"/>
              </a:solidFill>
              <a:latin typeface="Aharoni" pitchFamily="2" charset="-79"/>
              <a:cs typeface="Aharoni" pitchFamily="2" charset="-79"/>
            </a:endParaRPr>
          </a:p>
          <a:p>
            <a:pPr algn="ctr"/>
            <a:r>
              <a:rPr lang="en-US" sz="1600" b="1" dirty="0" smtClean="0">
                <a:solidFill>
                  <a:schemeClr val="bg1"/>
                </a:solidFill>
                <a:latin typeface="Aharoni" pitchFamily="2" charset="-79"/>
                <a:cs typeface="Aharoni" pitchFamily="2" charset="-79"/>
              </a:rPr>
              <a:t>OUTSTANDING</a:t>
            </a:r>
            <a:endParaRPr lang="en-US" sz="1600" b="1" dirty="0">
              <a:solidFill>
                <a:schemeClr val="bg1"/>
              </a:solidFill>
              <a:latin typeface="Aharoni" pitchFamily="2" charset="-79"/>
              <a:cs typeface="Aharoni" pitchFamily="2" charset="-79"/>
            </a:endParaRPr>
          </a:p>
        </p:txBody>
      </p:sp>
      <p:sp>
        <p:nvSpPr>
          <p:cNvPr id="22" name="TextBox 21"/>
          <p:cNvSpPr txBox="1"/>
          <p:nvPr/>
        </p:nvSpPr>
        <p:spPr>
          <a:xfrm>
            <a:off x="609600" y="6019800"/>
            <a:ext cx="35052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solidFill>
                  <a:srgbClr val="0070C0"/>
                </a:solidFill>
                <a:latin typeface="Agency FB" pitchFamily="34" charset="0"/>
              </a:rPr>
              <a:t>The survey result of 93% makes us an outstanding Child Friendly School.</a:t>
            </a:r>
            <a:endParaRPr lang="en-US" dirty="0">
              <a:solidFill>
                <a:srgbClr val="0070C0"/>
              </a:solidFill>
              <a:latin typeface="Agency FB" pitchFamily="34" charset="0"/>
            </a:endParaRPr>
          </a:p>
        </p:txBody>
      </p:sp>
      <p:sp>
        <p:nvSpPr>
          <p:cNvPr id="27" name="Rectangle 26"/>
          <p:cNvSpPr/>
          <p:nvPr/>
        </p:nvSpPr>
        <p:spPr>
          <a:xfrm>
            <a:off x="4815571" y="914400"/>
            <a:ext cx="4099829" cy="646331"/>
          </a:xfrm>
          <a:prstGeom prst="rect">
            <a:avLst/>
          </a:prstGeom>
        </p:spPr>
        <p:txBody>
          <a:bodyPr wrap="square">
            <a:spAutoFit/>
          </a:bodyPr>
          <a:lstStyle/>
          <a:p>
            <a:pPr algn="ctr"/>
            <a:r>
              <a:rPr lang="en-US" b="1" dirty="0" smtClean="0">
                <a:solidFill>
                  <a:schemeClr val="bg1"/>
                </a:solidFill>
                <a:latin typeface="Agency FB" pitchFamily="34" charset="0"/>
              </a:rPr>
              <a:t>“SAGIP KABATAAN PARA SA KINABUKASAN PROJECT”</a:t>
            </a:r>
            <a:endParaRPr lang="en-US" b="1" dirty="0">
              <a:solidFill>
                <a:schemeClr val="bg1"/>
              </a:solidFill>
              <a:latin typeface="Agency FB" pitchFamily="34" charset="0"/>
            </a:endParaRPr>
          </a:p>
        </p:txBody>
      </p:sp>
      <p:sp>
        <p:nvSpPr>
          <p:cNvPr id="28" name="Rectangle 27"/>
          <p:cNvSpPr/>
          <p:nvPr/>
        </p:nvSpPr>
        <p:spPr>
          <a:xfrm>
            <a:off x="4800600" y="6248400"/>
            <a:ext cx="4099829" cy="369332"/>
          </a:xfrm>
          <a:prstGeom prst="rect">
            <a:avLst/>
          </a:prstGeom>
        </p:spPr>
        <p:txBody>
          <a:bodyPr wrap="square">
            <a:spAutoFit/>
          </a:bodyPr>
          <a:lstStyle/>
          <a:p>
            <a:pPr algn="ctr"/>
            <a:r>
              <a:rPr lang="en-US" b="1" dirty="0" smtClean="0">
                <a:solidFill>
                  <a:schemeClr val="bg1"/>
                </a:solidFill>
                <a:latin typeface="Agency FB" pitchFamily="34" charset="0"/>
              </a:rPr>
              <a:t>ACADEMIC GARDEN</a:t>
            </a:r>
            <a:endParaRPr lang="en-US" b="1" dirty="0">
              <a:solidFill>
                <a:schemeClr val="bg1"/>
              </a:solidFill>
              <a:latin typeface="Agency FB" pitchFamily="34" charset="0"/>
            </a:endParaRPr>
          </a:p>
        </p:txBody>
      </p:sp>
      <p:pic>
        <p:nvPicPr>
          <p:cNvPr id="29" name="Picture 2" descr="C:\Users\user\Desktop\awwwwwwwwwwwww\PICTURES\OPPO 1\IMG20170213170840.jpg"/>
          <p:cNvPicPr>
            <a:picLocks noChangeAspect="1" noChangeArrowheads="1"/>
          </p:cNvPicPr>
          <p:nvPr/>
        </p:nvPicPr>
        <p:blipFill>
          <a:blip r:embed="rId5" cstate="print"/>
          <a:srcRect/>
          <a:stretch>
            <a:fillRect/>
          </a:stretch>
        </p:blipFill>
        <p:spPr bwMode="auto">
          <a:xfrm>
            <a:off x="5257800" y="4267200"/>
            <a:ext cx="3352800" cy="1981200"/>
          </a:xfrm>
          <a:prstGeom prst="roundRect">
            <a:avLst>
              <a:gd name="adj" fmla="val 16667"/>
            </a:avLst>
          </a:prstGeom>
          <a:ln w="3810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descr="C:\Users\user\Desktop\PHYSICAL FACILITIES\IMG20170224172348.jpg"/>
          <p:cNvPicPr>
            <a:picLocks noChangeAspect="1" noChangeArrowheads="1"/>
          </p:cNvPicPr>
          <p:nvPr/>
        </p:nvPicPr>
        <p:blipFill>
          <a:blip r:embed="rId6" cstate="print"/>
          <a:srcRect l="8269" t="3590" r="16731" b="22564"/>
          <a:stretch>
            <a:fillRect/>
          </a:stretch>
        </p:blipFill>
        <p:spPr bwMode="auto">
          <a:xfrm>
            <a:off x="5562600" y="1828800"/>
            <a:ext cx="2667000" cy="1969477"/>
          </a:xfrm>
          <a:prstGeom prst="rect">
            <a:avLst/>
          </a:prstGeom>
          <a:noFill/>
          <a:ln w="38100">
            <a:solidFill>
              <a:srgbClr val="FFFF00"/>
            </a:solidFill>
          </a:ln>
        </p:spPr>
      </p:pic>
      <p:sp>
        <p:nvSpPr>
          <p:cNvPr id="30" name="Rectangle 29"/>
          <p:cNvSpPr/>
          <p:nvPr/>
        </p:nvSpPr>
        <p:spPr>
          <a:xfrm>
            <a:off x="304800" y="914400"/>
            <a:ext cx="35814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1. SCHOOL BASE MANAGEMENT</a:t>
            </a:r>
            <a:endParaRPr lang="en-US" dirty="0">
              <a:ln w="57150">
                <a:solidFill>
                  <a:schemeClr val="tx1"/>
                </a:solidFill>
              </a:l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vector rainbow designs"/>
          <p:cNvPicPr/>
          <p:nvPr/>
        </p:nvPicPr>
        <p:blipFill>
          <a:blip r:embed="rId2"/>
          <a:srcRect l="3510" t="3125" r="3482" b="3125"/>
          <a:stretch>
            <a:fillRect/>
          </a:stretch>
        </p:blipFill>
        <p:spPr bwMode="auto">
          <a:xfrm>
            <a:off x="4572000" y="0"/>
            <a:ext cx="4572000" cy="6858000"/>
          </a:xfrm>
          <a:prstGeom prst="rect">
            <a:avLst/>
          </a:prstGeom>
          <a:noFill/>
          <a:ln w="9525">
            <a:noFill/>
            <a:miter lim="800000"/>
            <a:headEnd/>
            <a:tailEnd/>
          </a:ln>
        </p:spPr>
      </p:pic>
      <p:pic>
        <p:nvPicPr>
          <p:cNvPr id="5" name="Picture 4" descr="Image result for vector rainbow designs"/>
          <p:cNvPicPr/>
          <p:nvPr/>
        </p:nvPicPr>
        <p:blipFill>
          <a:blip r:embed="rId2"/>
          <a:srcRect l="3510" t="3125" r="3482" b="3125"/>
          <a:stretch>
            <a:fillRect/>
          </a:stretch>
        </p:blipFill>
        <p:spPr bwMode="auto">
          <a:xfrm>
            <a:off x="0" y="0"/>
            <a:ext cx="4572000" cy="6858000"/>
          </a:xfrm>
          <a:prstGeom prst="rect">
            <a:avLst/>
          </a:prstGeom>
          <a:noFill/>
          <a:ln w="9525">
            <a:noFill/>
            <a:miter lim="800000"/>
            <a:headEnd/>
            <a:tailEnd/>
          </a:ln>
        </p:spPr>
      </p:pic>
      <p:sp>
        <p:nvSpPr>
          <p:cNvPr id="7" name="Rectangle 6"/>
          <p:cNvSpPr/>
          <p:nvPr/>
        </p:nvSpPr>
        <p:spPr>
          <a:xfrm>
            <a:off x="609600" y="2286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sp>
        <p:nvSpPr>
          <p:cNvPr id="8" name="Rectangle 7"/>
          <p:cNvSpPr/>
          <p:nvPr/>
        </p:nvSpPr>
        <p:spPr>
          <a:xfrm>
            <a:off x="228600" y="914400"/>
            <a:ext cx="4099829" cy="646331"/>
          </a:xfrm>
          <a:prstGeom prst="rect">
            <a:avLst/>
          </a:prstGeom>
        </p:spPr>
        <p:txBody>
          <a:bodyPr wrap="square">
            <a:spAutoFit/>
          </a:bodyPr>
          <a:lstStyle/>
          <a:p>
            <a:pPr algn="ctr"/>
            <a:r>
              <a:rPr lang="en-US" b="1" dirty="0" smtClean="0">
                <a:solidFill>
                  <a:schemeClr val="bg1"/>
                </a:solidFill>
                <a:latin typeface="Agency FB" pitchFamily="34" charset="0"/>
              </a:rPr>
              <a:t>“SAGIP KABATAAN PARA SA KINABUKASAN PROJECT”</a:t>
            </a:r>
            <a:endParaRPr lang="en-US" b="1" dirty="0">
              <a:solidFill>
                <a:schemeClr val="bg1"/>
              </a:solidFill>
              <a:latin typeface="Agency FB" pitchFamily="34" charset="0"/>
            </a:endParaRPr>
          </a:p>
        </p:txBody>
      </p:sp>
      <p:pic>
        <p:nvPicPr>
          <p:cNvPr id="10" name="Picture 2" descr="C:\Users\user\Desktop\PHYSICAL FACILITIES\IMG20170221175954.jpg"/>
          <p:cNvPicPr>
            <a:picLocks noChangeAspect="1" noChangeArrowheads="1"/>
          </p:cNvPicPr>
          <p:nvPr/>
        </p:nvPicPr>
        <p:blipFill>
          <a:blip r:embed="rId3" cstate="print"/>
          <a:srcRect/>
          <a:stretch>
            <a:fillRect/>
          </a:stretch>
        </p:blipFill>
        <p:spPr bwMode="auto">
          <a:xfrm>
            <a:off x="990600" y="1524000"/>
            <a:ext cx="2590800" cy="2027582"/>
          </a:xfrm>
          <a:prstGeom prst="rect">
            <a:avLst/>
          </a:prstGeom>
          <a:ln w="38100">
            <a:solidFill>
              <a:srgbClr val="FFFF00"/>
            </a:solidFill>
          </a:ln>
          <a:effectLst>
            <a:outerShdw blurRad="292100" dist="139700" dir="2700000" algn="tl" rotWithShape="0">
              <a:srgbClr val="333333">
                <a:alpha val="65000"/>
              </a:srgbClr>
            </a:outerShdw>
          </a:effectLst>
        </p:spPr>
      </p:pic>
      <p:pic>
        <p:nvPicPr>
          <p:cNvPr id="11" name="Picture 1" descr="C:\Users\user\Desktop\PHYSICAL FACILITIES\IMG20170221175944.jpg"/>
          <p:cNvPicPr>
            <a:picLocks noChangeAspect="1" noChangeArrowheads="1"/>
          </p:cNvPicPr>
          <p:nvPr/>
        </p:nvPicPr>
        <p:blipFill>
          <a:blip r:embed="rId4" cstate="print"/>
          <a:srcRect/>
          <a:stretch>
            <a:fillRect/>
          </a:stretch>
        </p:blipFill>
        <p:spPr bwMode="auto">
          <a:xfrm>
            <a:off x="533400" y="3657600"/>
            <a:ext cx="3657600" cy="1981200"/>
          </a:xfrm>
          <a:prstGeom prst="rect">
            <a:avLst/>
          </a:prstGeom>
          <a:ln w="38100">
            <a:solidFill>
              <a:srgbClr val="FFFF00"/>
            </a:solidFill>
          </a:ln>
          <a:effectLst>
            <a:outerShdw blurRad="292100" dist="139700" dir="2700000" algn="tl" rotWithShape="0">
              <a:srgbClr val="333333">
                <a:alpha val="65000"/>
              </a:srgbClr>
            </a:outerShdw>
          </a:effectLst>
        </p:spPr>
      </p:pic>
      <p:sp>
        <p:nvSpPr>
          <p:cNvPr id="12" name="TextBox 11"/>
          <p:cNvSpPr txBox="1"/>
          <p:nvPr/>
        </p:nvSpPr>
        <p:spPr>
          <a:xfrm>
            <a:off x="152400" y="5867400"/>
            <a:ext cx="4343400" cy="615553"/>
          </a:xfrm>
          <a:prstGeom prst="rect">
            <a:avLst/>
          </a:prstGeom>
          <a:noFill/>
        </p:spPr>
        <p:txBody>
          <a:bodyPr wrap="square" rtlCol="0">
            <a:spAutoFit/>
          </a:bodyPr>
          <a:lstStyle/>
          <a:p>
            <a:pPr algn="ctr"/>
            <a:r>
              <a:rPr lang="en-US" sz="1600" b="1" dirty="0" smtClean="0">
                <a:solidFill>
                  <a:schemeClr val="bg1"/>
                </a:solidFill>
                <a:latin typeface="Agency FB" pitchFamily="34" charset="0"/>
              </a:rPr>
              <a:t>Study nooks for the pupils where they can spend time doing their school-related </a:t>
            </a:r>
            <a:r>
              <a:rPr lang="en-US" b="1" dirty="0" smtClean="0">
                <a:solidFill>
                  <a:schemeClr val="bg1"/>
                </a:solidFill>
                <a:latin typeface="Agency FB" pitchFamily="34" charset="0"/>
              </a:rPr>
              <a:t>activities</a:t>
            </a:r>
            <a:r>
              <a:rPr lang="en-US" sz="1600" dirty="0" smtClean="0">
                <a:solidFill>
                  <a:schemeClr val="bg1"/>
                </a:solidFill>
                <a:latin typeface="Agency FB" pitchFamily="34" charset="0"/>
              </a:rPr>
              <a:t>.</a:t>
            </a:r>
            <a:endParaRPr lang="en-US" sz="1600" dirty="0">
              <a:solidFill>
                <a:schemeClr val="bg1"/>
              </a:solidFill>
              <a:latin typeface="Agency FB" pitchFamily="34" charset="0"/>
            </a:endParaRPr>
          </a:p>
        </p:txBody>
      </p:sp>
      <p:sp>
        <p:nvSpPr>
          <p:cNvPr id="13" name="Rectangle 12"/>
          <p:cNvSpPr/>
          <p:nvPr/>
        </p:nvSpPr>
        <p:spPr>
          <a:xfrm>
            <a:off x="5181600" y="2286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ln w="1905"/>
                <a:solidFill>
                  <a:srgbClr val="7030A0"/>
                </a:solidFill>
                <a:effectLst>
                  <a:innerShdw blurRad="69850" dist="43180" dir="5400000">
                    <a:srgbClr val="000000">
                      <a:alpha val="65000"/>
                    </a:srgbClr>
                  </a:innerShdw>
                </a:effectLst>
                <a:latin typeface="Britannic Bold" pitchFamily="34" charset="0"/>
              </a:rPr>
              <a:t>GOVERNANCE</a:t>
            </a:r>
            <a:endParaRPr lang="en-US" sz="2400" dirty="0">
              <a:ln w="57150">
                <a:solidFill>
                  <a:schemeClr val="tx1"/>
                </a:solidFill>
              </a:ln>
            </a:endParaRPr>
          </a:p>
        </p:txBody>
      </p:sp>
      <p:sp>
        <p:nvSpPr>
          <p:cNvPr id="14" name="Rectangle 13"/>
          <p:cNvSpPr/>
          <p:nvPr/>
        </p:nvSpPr>
        <p:spPr>
          <a:xfrm>
            <a:off x="4953000" y="914400"/>
            <a:ext cx="38862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3. STAKEHOLDERS’ PARTICIPATION</a:t>
            </a:r>
            <a:endParaRPr lang="en-US" dirty="0">
              <a:ln w="57150">
                <a:solidFill>
                  <a:schemeClr val="tx1"/>
                </a:solidFill>
              </a:ln>
            </a:endParaRPr>
          </a:p>
        </p:txBody>
      </p:sp>
      <p:grpSp>
        <p:nvGrpSpPr>
          <p:cNvPr id="15" name="Group 14"/>
          <p:cNvGrpSpPr/>
          <p:nvPr/>
        </p:nvGrpSpPr>
        <p:grpSpPr>
          <a:xfrm>
            <a:off x="5179979" y="1371600"/>
            <a:ext cx="3430621" cy="4648200"/>
            <a:chOff x="381000" y="914400"/>
            <a:chExt cx="3505200" cy="5486400"/>
          </a:xfrm>
        </p:grpSpPr>
        <p:pic>
          <p:nvPicPr>
            <p:cNvPr id="16" name="Picture 10" descr="https://scontent.fmnl9-1.fna.fbcdn.net/v/t34.0-12/17012810_661764477345221_1279383466_n.jpg?oh=6abae1788a51252e71db8f51f41cb424&amp;oe=58B50783"/>
            <p:cNvPicPr>
              <a:picLocks noChangeAspect="1" noChangeArrowheads="1"/>
            </p:cNvPicPr>
            <p:nvPr/>
          </p:nvPicPr>
          <p:blipFill>
            <a:blip r:embed="rId5" cstate="print"/>
            <a:srcRect b="9497"/>
            <a:stretch>
              <a:fillRect/>
            </a:stretch>
          </p:blipFill>
          <p:spPr bwMode="auto">
            <a:xfrm>
              <a:off x="382656" y="914400"/>
              <a:ext cx="1610082" cy="1676400"/>
            </a:xfrm>
            <a:prstGeom prst="rect">
              <a:avLst/>
            </a:prstGeom>
            <a:ln w="38100">
              <a:solidFill>
                <a:srgbClr val="FFFF00"/>
              </a:solidFill>
            </a:ln>
            <a:effectLst>
              <a:outerShdw blurRad="292100" dist="139700" dir="2700000" algn="tl" rotWithShape="0">
                <a:srgbClr val="333333">
                  <a:alpha val="65000"/>
                </a:srgbClr>
              </a:outerShdw>
            </a:effectLst>
          </p:spPr>
        </p:pic>
        <p:pic>
          <p:nvPicPr>
            <p:cNvPr id="17" name="Picture 12" descr="https://scontent.fmnl9-1.fna.fbcdn.net/v/t34.0-12/16997102_661772197344449_213082816_n.jpg?oh=869f1dcd43f861c171c027039717796b&amp;oe=58B60245"/>
            <p:cNvPicPr>
              <a:picLocks noChangeAspect="1" noChangeArrowheads="1"/>
            </p:cNvPicPr>
            <p:nvPr/>
          </p:nvPicPr>
          <p:blipFill>
            <a:blip r:embed="rId6"/>
            <a:srcRect l="22800" t="22059" r="17037"/>
            <a:stretch>
              <a:fillRect/>
            </a:stretch>
          </p:blipFill>
          <p:spPr bwMode="auto">
            <a:xfrm>
              <a:off x="2133600" y="914400"/>
              <a:ext cx="1600200" cy="1676399"/>
            </a:xfrm>
            <a:prstGeom prst="rect">
              <a:avLst/>
            </a:prstGeom>
            <a:ln w="38100">
              <a:solidFill>
                <a:srgbClr val="FFFF00"/>
              </a:solidFill>
            </a:ln>
            <a:effectLst>
              <a:outerShdw blurRad="292100" dist="139700" dir="2700000" algn="tl" rotWithShape="0">
                <a:srgbClr val="333333">
                  <a:alpha val="65000"/>
                </a:srgbClr>
              </a:outerShdw>
            </a:effectLst>
          </p:spPr>
        </p:pic>
        <p:pic>
          <p:nvPicPr>
            <p:cNvPr id="18" name="Picture 14" descr="https://scontent.fmnl9-1.fna.fbcdn.net/v/t34.0-12/17006005_661765610678441_556507508_n.jpg?oh=4132bb8fe62fc074a4b749a82976e029&amp;oe=58B53863"/>
            <p:cNvPicPr>
              <a:picLocks noChangeAspect="1" noChangeArrowheads="1"/>
            </p:cNvPicPr>
            <p:nvPr/>
          </p:nvPicPr>
          <p:blipFill>
            <a:blip r:embed="rId7"/>
            <a:srcRect l="19524"/>
            <a:stretch>
              <a:fillRect/>
            </a:stretch>
          </p:blipFill>
          <p:spPr bwMode="auto">
            <a:xfrm>
              <a:off x="381000" y="4495800"/>
              <a:ext cx="1752600" cy="1905000"/>
            </a:xfrm>
            <a:prstGeom prst="rect">
              <a:avLst/>
            </a:prstGeom>
            <a:ln w="38100">
              <a:solidFill>
                <a:srgbClr val="FFFF00"/>
              </a:solidFill>
            </a:ln>
            <a:effectLst>
              <a:outerShdw blurRad="292100" dist="139700" dir="2700000" algn="tl" rotWithShape="0">
                <a:srgbClr val="333333">
                  <a:alpha val="65000"/>
                </a:srgbClr>
              </a:outerShdw>
            </a:effectLst>
          </p:spPr>
        </p:pic>
        <p:pic>
          <p:nvPicPr>
            <p:cNvPr id="19" name="Picture 16" descr="https://scontent.fmnl9-1.fna.fbcdn.net/v/t34.0-12/16996578_661765677345101_800544041_n.jpg?oh=32412c7e003c595c2e97f47df16d8174&amp;oe=58B5F446"/>
            <p:cNvPicPr>
              <a:picLocks noChangeAspect="1" noChangeArrowheads="1"/>
            </p:cNvPicPr>
            <p:nvPr/>
          </p:nvPicPr>
          <p:blipFill>
            <a:blip r:embed="rId8" cstate="print"/>
            <a:srcRect b="11538"/>
            <a:stretch>
              <a:fillRect/>
            </a:stretch>
          </p:blipFill>
          <p:spPr bwMode="auto">
            <a:xfrm>
              <a:off x="2286000" y="4495800"/>
              <a:ext cx="1600200" cy="1905000"/>
            </a:xfrm>
            <a:prstGeom prst="rect">
              <a:avLst/>
            </a:prstGeom>
            <a:ln w="38100">
              <a:solidFill>
                <a:srgbClr val="FFFF00"/>
              </a:solidFill>
            </a:ln>
            <a:effectLst>
              <a:outerShdw blurRad="292100" dist="139700" dir="2700000" algn="tl" rotWithShape="0">
                <a:srgbClr val="333333">
                  <a:alpha val="65000"/>
                </a:srgbClr>
              </a:outerShdw>
            </a:effectLst>
          </p:spPr>
        </p:pic>
        <p:pic>
          <p:nvPicPr>
            <p:cNvPr id="20" name="Picture 18" descr="https://scontent.fmnl9-1.fna.fbcdn.net/v/t34.0-12/16996828_661767430678259_689430263_n.jpg?oh=8f7b68fe4e54c6deafd98db0c4e55108&amp;oe=58B4D0F5"/>
            <p:cNvPicPr>
              <a:picLocks noChangeAspect="1" noChangeArrowheads="1"/>
            </p:cNvPicPr>
            <p:nvPr/>
          </p:nvPicPr>
          <p:blipFill>
            <a:blip r:embed="rId9" cstate="print"/>
            <a:srcRect/>
            <a:stretch>
              <a:fillRect/>
            </a:stretch>
          </p:blipFill>
          <p:spPr bwMode="auto">
            <a:xfrm>
              <a:off x="914400" y="2667000"/>
              <a:ext cx="2362200" cy="1752599"/>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grpSp>
      <p:sp>
        <p:nvSpPr>
          <p:cNvPr id="21" name="TextBox 20"/>
          <p:cNvSpPr txBox="1"/>
          <p:nvPr/>
        </p:nvSpPr>
        <p:spPr>
          <a:xfrm>
            <a:off x="4953000" y="6172200"/>
            <a:ext cx="388620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600" dirty="0" smtClean="0">
                <a:solidFill>
                  <a:schemeClr val="bg1"/>
                </a:solidFill>
                <a:latin typeface="Agency FB" pitchFamily="34" charset="0"/>
              </a:rPr>
              <a:t>Saying “Thanks” to the people who saved as our partner in achieving the </a:t>
            </a:r>
            <a:r>
              <a:rPr lang="en-US" sz="1600" dirty="0" err="1" smtClean="0">
                <a:solidFill>
                  <a:schemeClr val="bg1"/>
                </a:solidFill>
                <a:latin typeface="Agency FB" pitchFamily="34" charset="0"/>
              </a:rPr>
              <a:t>DepEd’s</a:t>
            </a:r>
            <a:r>
              <a:rPr lang="en-US" sz="1600" dirty="0" smtClean="0">
                <a:solidFill>
                  <a:schemeClr val="bg1"/>
                </a:solidFill>
                <a:latin typeface="Agency FB" pitchFamily="34" charset="0"/>
              </a:rPr>
              <a:t> VGMO.</a:t>
            </a:r>
            <a:endParaRPr lang="en-US" sz="1600" dirty="0">
              <a:solidFill>
                <a:schemeClr val="bg1"/>
              </a:solidFill>
              <a:latin typeface="Agency FB"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vector rainbow designs"/>
          <p:cNvPicPr/>
          <p:nvPr/>
        </p:nvPicPr>
        <p:blipFill>
          <a:blip r:embed="rId2"/>
          <a:srcRect l="3510" t="3125" r="3482" b="3125"/>
          <a:stretch>
            <a:fillRect/>
          </a:stretch>
        </p:blipFill>
        <p:spPr bwMode="auto">
          <a:xfrm>
            <a:off x="4572000" y="0"/>
            <a:ext cx="4572000" cy="6858000"/>
          </a:xfrm>
          <a:prstGeom prst="rect">
            <a:avLst/>
          </a:prstGeom>
          <a:noFill/>
          <a:ln w="9525">
            <a:noFill/>
            <a:miter lim="800000"/>
            <a:headEnd/>
            <a:tailEnd/>
          </a:ln>
        </p:spPr>
      </p:pic>
      <p:pic>
        <p:nvPicPr>
          <p:cNvPr id="5" name="Picture 4" descr="Image result for vector rainbow designs"/>
          <p:cNvPicPr/>
          <p:nvPr/>
        </p:nvPicPr>
        <p:blipFill>
          <a:blip r:embed="rId2"/>
          <a:srcRect l="3510" t="3125" r="3482" b="3125"/>
          <a:stretch>
            <a:fillRect/>
          </a:stretch>
        </p:blipFill>
        <p:spPr bwMode="auto">
          <a:xfrm>
            <a:off x="0" y="0"/>
            <a:ext cx="4572000" cy="6858000"/>
          </a:xfrm>
          <a:prstGeom prst="rect">
            <a:avLst/>
          </a:prstGeom>
          <a:noFill/>
          <a:ln w="9525">
            <a:noFill/>
            <a:miter lim="800000"/>
            <a:headEnd/>
            <a:tailEnd/>
          </a:ln>
        </p:spPr>
      </p:pic>
      <p:sp>
        <p:nvSpPr>
          <p:cNvPr id="6" name="Rectangle 5"/>
          <p:cNvSpPr/>
          <p:nvPr/>
        </p:nvSpPr>
        <p:spPr>
          <a:xfrm>
            <a:off x="609600" y="2286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ln w="1905"/>
                <a:solidFill>
                  <a:srgbClr val="7030A0"/>
                </a:solidFill>
                <a:effectLst>
                  <a:innerShdw blurRad="69850" dist="43180" dir="5400000">
                    <a:srgbClr val="000000">
                      <a:alpha val="65000"/>
                    </a:srgbClr>
                  </a:innerShdw>
                </a:effectLst>
                <a:latin typeface="Britannic Bold" pitchFamily="34" charset="0"/>
              </a:rPr>
              <a:t>GOVERNANCE</a:t>
            </a:r>
            <a:endParaRPr lang="en-US" sz="2400" dirty="0">
              <a:ln w="57150">
                <a:solidFill>
                  <a:schemeClr val="tx1"/>
                </a:solidFill>
              </a:ln>
            </a:endParaRPr>
          </a:p>
        </p:txBody>
      </p:sp>
      <p:sp>
        <p:nvSpPr>
          <p:cNvPr id="7" name="Rectangle 6"/>
          <p:cNvSpPr/>
          <p:nvPr/>
        </p:nvSpPr>
        <p:spPr>
          <a:xfrm>
            <a:off x="304800" y="914400"/>
            <a:ext cx="38862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 STAKEHOLDERS’ PARTICIPATION</a:t>
            </a:r>
            <a:endParaRPr lang="en-US" dirty="0">
              <a:ln w="57150">
                <a:solidFill>
                  <a:schemeClr val="tx1"/>
                </a:solidFill>
              </a:ln>
            </a:endParaRPr>
          </a:p>
        </p:txBody>
      </p:sp>
      <p:pic>
        <p:nvPicPr>
          <p:cNvPr id="4100" name="Picture 4" descr="https://scontent.fmnl9-1.fna.fbcdn.net/v/t34.0-12/17105243_10209000804843420_633484559_n.jpg?oh=0a8cc43b1f960eeed7f66f9a24329e7a&amp;oe=58BD88A3"/>
          <p:cNvPicPr>
            <a:picLocks noChangeAspect="1" noChangeArrowheads="1"/>
          </p:cNvPicPr>
          <p:nvPr/>
        </p:nvPicPr>
        <p:blipFill>
          <a:blip r:embed="rId3"/>
          <a:srcRect/>
          <a:stretch>
            <a:fillRect/>
          </a:stretch>
        </p:blipFill>
        <p:spPr bwMode="auto">
          <a:xfrm>
            <a:off x="609600" y="3962400"/>
            <a:ext cx="3352800" cy="2171700"/>
          </a:xfrm>
          <a:prstGeom prst="rect">
            <a:avLst/>
          </a:prstGeom>
          <a:noFill/>
          <a:ln w="38100">
            <a:solidFill>
              <a:srgbClr val="FFFF00"/>
            </a:solidFill>
          </a:ln>
        </p:spPr>
      </p:pic>
      <p:pic>
        <p:nvPicPr>
          <p:cNvPr id="4101" name="Picture 5" descr="C:\Users\user\Desktop\PHYSICAL FACILITIES\received_1371417022890907.jpeg"/>
          <p:cNvPicPr>
            <a:picLocks noChangeAspect="1" noChangeArrowheads="1"/>
          </p:cNvPicPr>
          <p:nvPr/>
        </p:nvPicPr>
        <p:blipFill>
          <a:blip r:embed="rId4"/>
          <a:srcRect/>
          <a:stretch>
            <a:fillRect/>
          </a:stretch>
        </p:blipFill>
        <p:spPr bwMode="auto">
          <a:xfrm>
            <a:off x="609600" y="1447800"/>
            <a:ext cx="3309730" cy="2057400"/>
          </a:xfrm>
          <a:prstGeom prst="rect">
            <a:avLst/>
          </a:prstGeom>
          <a:noFill/>
          <a:ln w="38100">
            <a:solidFill>
              <a:srgbClr val="FFFF00"/>
            </a:solidFill>
          </a:ln>
        </p:spPr>
      </p:pic>
      <p:sp>
        <p:nvSpPr>
          <p:cNvPr id="11" name="TextBox 10"/>
          <p:cNvSpPr txBox="1"/>
          <p:nvPr/>
        </p:nvSpPr>
        <p:spPr>
          <a:xfrm>
            <a:off x="990600" y="3200400"/>
            <a:ext cx="2514600" cy="646331"/>
          </a:xfrm>
          <a:prstGeom prst="rect">
            <a:avLst/>
          </a:prstGeom>
          <a:noFill/>
        </p:spPr>
        <p:txBody>
          <a:bodyPr wrap="square" rtlCol="0">
            <a:spAutoFit/>
          </a:bodyPr>
          <a:lstStyle/>
          <a:p>
            <a:pPr algn="ctr"/>
            <a:r>
              <a:rPr lang="en-US" b="1" dirty="0" smtClean="0">
                <a:solidFill>
                  <a:srgbClr val="66FFFF"/>
                </a:solidFill>
                <a:latin typeface="Agency FB" pitchFamily="34" charset="0"/>
              </a:rPr>
              <a:t>ABS-CBN </a:t>
            </a:r>
          </a:p>
          <a:p>
            <a:pPr algn="ctr"/>
            <a:r>
              <a:rPr lang="en-US" b="1" dirty="0" smtClean="0">
                <a:solidFill>
                  <a:srgbClr val="66FFFF"/>
                </a:solidFill>
                <a:latin typeface="Agency FB" pitchFamily="34" charset="0"/>
              </a:rPr>
              <a:t>ANG PROBINSYANO</a:t>
            </a:r>
            <a:endParaRPr lang="en-US" b="1" dirty="0">
              <a:solidFill>
                <a:srgbClr val="66FFFF"/>
              </a:solidFill>
              <a:latin typeface="Agency FB" pitchFamily="34" charset="0"/>
            </a:endParaRPr>
          </a:p>
        </p:txBody>
      </p:sp>
      <p:sp>
        <p:nvSpPr>
          <p:cNvPr id="12" name="Rectangle 11"/>
          <p:cNvSpPr/>
          <p:nvPr/>
        </p:nvSpPr>
        <p:spPr>
          <a:xfrm>
            <a:off x="1295400" y="6211669"/>
            <a:ext cx="2057400" cy="646331"/>
          </a:xfrm>
          <a:prstGeom prst="rect">
            <a:avLst/>
          </a:prstGeom>
        </p:spPr>
        <p:txBody>
          <a:bodyPr wrap="square">
            <a:spAutoFit/>
          </a:bodyPr>
          <a:lstStyle/>
          <a:p>
            <a:pPr algn="ctr"/>
            <a:r>
              <a:rPr lang="en-US" b="1" dirty="0" smtClean="0">
                <a:solidFill>
                  <a:srgbClr val="66FFFF"/>
                </a:solidFill>
                <a:latin typeface="Agency FB" pitchFamily="34" charset="0"/>
              </a:rPr>
              <a:t>SAFEGUARD</a:t>
            </a:r>
          </a:p>
          <a:p>
            <a:pPr algn="ctr"/>
            <a:r>
              <a:rPr lang="en-US" b="1" dirty="0" smtClean="0">
                <a:solidFill>
                  <a:srgbClr val="66FFFF"/>
                </a:solidFill>
                <a:latin typeface="Agency FB" pitchFamily="34" charset="0"/>
              </a:rPr>
              <a:t>SCHOOL CARAVAN</a:t>
            </a:r>
            <a:endParaRPr lang="en-US" b="1" dirty="0">
              <a:solidFill>
                <a:srgbClr val="66FFFF"/>
              </a:solidFill>
              <a:latin typeface="Agency FB" pitchFamily="34" charset="0"/>
            </a:endParaRPr>
          </a:p>
        </p:txBody>
      </p:sp>
      <p:sp>
        <p:nvSpPr>
          <p:cNvPr id="13" name="Rectangle 12"/>
          <p:cNvSpPr/>
          <p:nvPr/>
        </p:nvSpPr>
        <p:spPr>
          <a:xfrm>
            <a:off x="5257800" y="2286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sp>
        <p:nvSpPr>
          <p:cNvPr id="14" name="Rectangle 13"/>
          <p:cNvSpPr/>
          <p:nvPr/>
        </p:nvSpPr>
        <p:spPr>
          <a:xfrm>
            <a:off x="5638800" y="838200"/>
            <a:ext cx="2496197" cy="369332"/>
          </a:xfrm>
          <a:prstGeom prst="rect">
            <a:avLst/>
          </a:prstGeom>
        </p:spPr>
        <p:txBody>
          <a:bodyPr wrap="none">
            <a:spAutoFit/>
          </a:bodyPr>
          <a:lstStyle/>
          <a:p>
            <a:pPr algn="ctr"/>
            <a:r>
              <a:rPr lang="en-US" b="1" dirty="0" smtClean="0">
                <a:solidFill>
                  <a:schemeClr val="bg1"/>
                </a:solidFill>
                <a:latin typeface="Agency FB" pitchFamily="34" charset="0"/>
              </a:rPr>
              <a:t>“EMPOWERED KIDS PROJECT”</a:t>
            </a:r>
            <a:endParaRPr lang="en-US" b="1" dirty="0">
              <a:solidFill>
                <a:schemeClr val="bg1"/>
              </a:solidFill>
              <a:latin typeface="Agency FB" pitchFamily="34" charset="0"/>
            </a:endParaRPr>
          </a:p>
        </p:txBody>
      </p:sp>
      <p:pic>
        <p:nvPicPr>
          <p:cNvPr id="4102" name="Picture 6" descr="C:\Users\user\Documents\Downloads\16593782_120300001993239353_1530179962_o.jpg"/>
          <p:cNvPicPr>
            <a:picLocks noChangeAspect="1" noChangeArrowheads="1"/>
          </p:cNvPicPr>
          <p:nvPr/>
        </p:nvPicPr>
        <p:blipFill>
          <a:blip r:embed="rId5" cstate="print"/>
          <a:srcRect/>
          <a:stretch>
            <a:fillRect/>
          </a:stretch>
        </p:blipFill>
        <p:spPr bwMode="auto">
          <a:xfrm>
            <a:off x="7239000" y="1295400"/>
            <a:ext cx="1676400" cy="1676400"/>
          </a:xfrm>
          <a:prstGeom prst="rect">
            <a:avLst/>
          </a:prstGeom>
          <a:noFill/>
          <a:ln w="38100">
            <a:solidFill>
              <a:srgbClr val="FFFF00"/>
            </a:solidFill>
          </a:ln>
        </p:spPr>
      </p:pic>
      <p:pic>
        <p:nvPicPr>
          <p:cNvPr id="4103" name="Picture 7" descr="C:\Users\user\Documents\Downloads\16667341_1142115439231032_14477192_o.jpg"/>
          <p:cNvPicPr>
            <a:picLocks noChangeAspect="1" noChangeArrowheads="1"/>
          </p:cNvPicPr>
          <p:nvPr/>
        </p:nvPicPr>
        <p:blipFill>
          <a:blip r:embed="rId6" cstate="print"/>
          <a:srcRect/>
          <a:stretch>
            <a:fillRect/>
          </a:stretch>
        </p:blipFill>
        <p:spPr bwMode="auto">
          <a:xfrm>
            <a:off x="4876800" y="1295400"/>
            <a:ext cx="2209799" cy="1676400"/>
          </a:xfrm>
          <a:prstGeom prst="rect">
            <a:avLst/>
          </a:prstGeom>
          <a:noFill/>
          <a:ln w="38100">
            <a:solidFill>
              <a:srgbClr val="FFFF00"/>
            </a:solidFill>
          </a:ln>
        </p:spPr>
      </p:pic>
      <p:grpSp>
        <p:nvGrpSpPr>
          <p:cNvPr id="21" name="Group 20"/>
          <p:cNvGrpSpPr/>
          <p:nvPr/>
        </p:nvGrpSpPr>
        <p:grpSpPr>
          <a:xfrm>
            <a:off x="4876800" y="3124200"/>
            <a:ext cx="4038600" cy="3200400"/>
            <a:chOff x="4876800" y="3124200"/>
            <a:chExt cx="4038600" cy="3200400"/>
          </a:xfrm>
        </p:grpSpPr>
        <p:pic>
          <p:nvPicPr>
            <p:cNvPr id="4104" name="Picture 8"/>
            <p:cNvPicPr>
              <a:picLocks noChangeAspect="1" noChangeArrowheads="1"/>
            </p:cNvPicPr>
            <p:nvPr/>
          </p:nvPicPr>
          <p:blipFill>
            <a:blip r:embed="rId7"/>
            <a:srcRect b="26408"/>
            <a:stretch>
              <a:fillRect/>
            </a:stretch>
          </p:blipFill>
          <p:spPr bwMode="auto">
            <a:xfrm>
              <a:off x="4876800" y="3124200"/>
              <a:ext cx="2209800" cy="1447800"/>
            </a:xfrm>
            <a:prstGeom prst="rect">
              <a:avLst/>
            </a:prstGeom>
            <a:noFill/>
            <a:ln w="38100">
              <a:solidFill>
                <a:srgbClr val="FFFF00"/>
              </a:solidFill>
              <a:miter lim="800000"/>
              <a:headEnd/>
              <a:tailEnd/>
            </a:ln>
            <a:effectLst/>
          </p:spPr>
        </p:pic>
        <p:pic>
          <p:nvPicPr>
            <p:cNvPr id="4105" name="Picture 9"/>
            <p:cNvPicPr>
              <a:picLocks noChangeAspect="1" noChangeArrowheads="1"/>
            </p:cNvPicPr>
            <p:nvPr/>
          </p:nvPicPr>
          <p:blipFill>
            <a:blip r:embed="rId8"/>
            <a:srcRect l="6400"/>
            <a:stretch>
              <a:fillRect/>
            </a:stretch>
          </p:blipFill>
          <p:spPr bwMode="auto">
            <a:xfrm>
              <a:off x="7239000" y="4724400"/>
              <a:ext cx="1676400" cy="1590675"/>
            </a:xfrm>
            <a:prstGeom prst="rect">
              <a:avLst/>
            </a:prstGeom>
            <a:noFill/>
            <a:ln w="38100">
              <a:solidFill>
                <a:srgbClr val="FFFF00"/>
              </a:solidFill>
              <a:miter lim="800000"/>
              <a:headEnd/>
              <a:tailEnd/>
            </a:ln>
            <a:effectLst/>
          </p:spPr>
        </p:pic>
        <p:pic>
          <p:nvPicPr>
            <p:cNvPr id="4106" name="Picture 10"/>
            <p:cNvPicPr>
              <a:picLocks noChangeAspect="1" noChangeArrowheads="1"/>
            </p:cNvPicPr>
            <p:nvPr/>
          </p:nvPicPr>
          <p:blipFill>
            <a:blip r:embed="rId9"/>
            <a:srcRect l="6897" t="24742" r="3448" b="6529"/>
            <a:stretch>
              <a:fillRect/>
            </a:stretch>
          </p:blipFill>
          <p:spPr bwMode="auto">
            <a:xfrm>
              <a:off x="4876800" y="4724400"/>
              <a:ext cx="2209800" cy="1600200"/>
            </a:xfrm>
            <a:prstGeom prst="rect">
              <a:avLst/>
            </a:prstGeom>
            <a:noFill/>
            <a:ln w="38100">
              <a:solidFill>
                <a:srgbClr val="FFFF00"/>
              </a:solidFill>
              <a:miter lim="800000"/>
              <a:headEnd/>
              <a:tailEnd/>
            </a:ln>
            <a:effectLst/>
          </p:spPr>
        </p:pic>
        <p:pic>
          <p:nvPicPr>
            <p:cNvPr id="4107" name="Picture 11"/>
            <p:cNvPicPr>
              <a:picLocks noChangeAspect="1" noChangeArrowheads="1"/>
            </p:cNvPicPr>
            <p:nvPr/>
          </p:nvPicPr>
          <p:blipFill>
            <a:blip r:embed="rId10"/>
            <a:srcRect/>
            <a:stretch>
              <a:fillRect/>
            </a:stretch>
          </p:blipFill>
          <p:spPr bwMode="auto">
            <a:xfrm>
              <a:off x="7239000" y="3124200"/>
              <a:ext cx="1676400" cy="1419225"/>
            </a:xfrm>
            <a:prstGeom prst="rect">
              <a:avLst/>
            </a:prstGeom>
            <a:noFill/>
            <a:ln w="38100">
              <a:solidFill>
                <a:srgbClr val="FFFF00"/>
              </a:solidFill>
              <a:miter lim="800000"/>
              <a:headEnd/>
              <a:tailEnd/>
            </a:ln>
            <a:effec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vector rainbow designs"/>
          <p:cNvPicPr/>
          <p:nvPr/>
        </p:nvPicPr>
        <p:blipFill>
          <a:blip r:embed="rId2"/>
          <a:srcRect l="3510" t="3125" r="3482" b="3125"/>
          <a:stretch>
            <a:fillRect/>
          </a:stretch>
        </p:blipFill>
        <p:spPr bwMode="auto">
          <a:xfrm>
            <a:off x="4572000" y="0"/>
            <a:ext cx="4572000" cy="6858000"/>
          </a:xfrm>
          <a:prstGeom prst="rect">
            <a:avLst/>
          </a:prstGeom>
          <a:noFill/>
          <a:ln w="9525">
            <a:solidFill>
              <a:srgbClr val="FFFF00"/>
            </a:solidFill>
            <a:miter lim="800000"/>
            <a:headEnd/>
            <a:tailEnd/>
          </a:ln>
        </p:spPr>
      </p:pic>
      <p:pic>
        <p:nvPicPr>
          <p:cNvPr id="5" name="Picture 4" descr="Image result for vector rainbow designs"/>
          <p:cNvPicPr/>
          <p:nvPr/>
        </p:nvPicPr>
        <p:blipFill>
          <a:blip r:embed="rId2"/>
          <a:srcRect l="3510" t="3125" r="3482" b="3125"/>
          <a:stretch>
            <a:fillRect/>
          </a:stretch>
        </p:blipFill>
        <p:spPr bwMode="auto">
          <a:xfrm>
            <a:off x="0" y="0"/>
            <a:ext cx="4572000" cy="6858000"/>
          </a:xfrm>
          <a:prstGeom prst="rect">
            <a:avLst/>
          </a:prstGeom>
          <a:noFill/>
          <a:ln w="9525">
            <a:noFill/>
            <a:miter lim="800000"/>
            <a:headEnd/>
            <a:tailEnd/>
          </a:ln>
        </p:spPr>
      </p:pic>
      <p:sp>
        <p:nvSpPr>
          <p:cNvPr id="6" name="Rectangle 5"/>
          <p:cNvSpPr/>
          <p:nvPr/>
        </p:nvSpPr>
        <p:spPr>
          <a:xfrm>
            <a:off x="685800" y="228600"/>
            <a:ext cx="32766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SCHOOL PROJECTS</a:t>
            </a:r>
            <a:endParaRPr lang="en-US" dirty="0">
              <a:ln w="57150">
                <a:solidFill>
                  <a:schemeClr val="tx1"/>
                </a:solidFill>
              </a:ln>
            </a:endParaRPr>
          </a:p>
        </p:txBody>
      </p:sp>
      <p:grpSp>
        <p:nvGrpSpPr>
          <p:cNvPr id="7" name="Group 6"/>
          <p:cNvGrpSpPr/>
          <p:nvPr/>
        </p:nvGrpSpPr>
        <p:grpSpPr>
          <a:xfrm>
            <a:off x="4495800" y="228600"/>
            <a:ext cx="4648200" cy="6273463"/>
            <a:chOff x="0" y="228600"/>
            <a:chExt cx="4419600" cy="6273463"/>
          </a:xfrm>
        </p:grpSpPr>
        <p:sp>
          <p:nvSpPr>
            <p:cNvPr id="8" name="Rectangle 7"/>
            <p:cNvSpPr/>
            <p:nvPr/>
          </p:nvSpPr>
          <p:spPr>
            <a:xfrm>
              <a:off x="1447800" y="228600"/>
              <a:ext cx="1981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GOVERNANCE</a:t>
              </a:r>
              <a:endParaRPr lang="en-US" dirty="0">
                <a:ln w="57150">
                  <a:solidFill>
                    <a:schemeClr val="tx1"/>
                  </a:solidFill>
                </a:ln>
              </a:endParaRPr>
            </a:p>
          </p:txBody>
        </p:sp>
        <p:pic>
          <p:nvPicPr>
            <p:cNvPr id="9" name="Picture 8" descr="C:\Users\user\Desktop\awwwwwwwwwwwww\PICTURES\OPPO 1\GRADE IV-A 2016-2017\SCIENCE ACT. &amp; LESSON\IMG20160914131023.jpg"/>
            <p:cNvPicPr>
              <a:picLocks noChangeAspect="1" noChangeArrowheads="1"/>
            </p:cNvPicPr>
            <p:nvPr/>
          </p:nvPicPr>
          <p:blipFill>
            <a:blip r:embed="rId3" cstate="print"/>
            <a:srcRect/>
            <a:stretch>
              <a:fillRect/>
            </a:stretch>
          </p:blipFill>
          <p:spPr bwMode="auto">
            <a:xfrm>
              <a:off x="381000" y="1447800"/>
              <a:ext cx="1600200" cy="1066800"/>
            </a:xfrm>
            <a:prstGeom prst="rect">
              <a:avLst/>
            </a:prstGeom>
            <a:noFill/>
            <a:ln w="38100">
              <a:solidFill>
                <a:srgbClr val="FFFF00"/>
              </a:solidFill>
            </a:ln>
          </p:spPr>
        </p:pic>
        <p:sp>
          <p:nvSpPr>
            <p:cNvPr id="10" name="TextBox 9"/>
            <p:cNvSpPr txBox="1"/>
            <p:nvPr/>
          </p:nvSpPr>
          <p:spPr>
            <a:xfrm>
              <a:off x="228600" y="2743200"/>
              <a:ext cx="1905000" cy="830997"/>
            </a:xfrm>
            <a:prstGeom prst="rect">
              <a:avLst/>
            </a:prstGeom>
            <a:noFill/>
          </p:spPr>
          <p:txBody>
            <a:bodyPr wrap="square" rtlCol="0">
              <a:spAutoFit/>
            </a:bodyPr>
            <a:lstStyle/>
            <a:p>
              <a:pPr algn="just"/>
              <a:r>
                <a:rPr lang="en-US" sz="1200" b="1" dirty="0" smtClean="0">
                  <a:solidFill>
                    <a:srgbClr val="FF0000"/>
                  </a:solidFill>
                  <a:latin typeface="Agency FB" pitchFamily="34" charset="0"/>
                </a:rPr>
                <a:t>1:43  </a:t>
              </a:r>
              <a:r>
                <a:rPr lang="en-US" sz="1200" b="1" dirty="0" smtClean="0">
                  <a:solidFill>
                    <a:srgbClr val="FFFF00"/>
                  </a:solidFill>
                  <a:latin typeface="Agency FB" pitchFamily="34" charset="0"/>
                </a:rPr>
                <a:t>LEARNER-TEACHER RATIO</a:t>
              </a:r>
            </a:p>
            <a:p>
              <a:pPr algn="just"/>
              <a:r>
                <a:rPr lang="en-US" sz="1200" b="1" dirty="0" smtClean="0">
                  <a:solidFill>
                    <a:schemeClr val="bg1"/>
                  </a:solidFill>
                  <a:latin typeface="Agency FB" pitchFamily="34" charset="0"/>
                </a:rPr>
                <a:t>This figure shows that generally, there are 43 pupils for every teacher</a:t>
              </a:r>
              <a:r>
                <a:rPr lang="en-US" sz="1200" b="1" dirty="0" smtClean="0">
                  <a:solidFill>
                    <a:schemeClr val="bg1"/>
                  </a:solidFill>
                  <a:latin typeface="Berlin Sans FB Demi" pitchFamily="34" charset="0"/>
                </a:rPr>
                <a:t>.</a:t>
              </a:r>
              <a:endParaRPr lang="en-US" sz="1200" b="1" dirty="0">
                <a:solidFill>
                  <a:schemeClr val="bg1"/>
                </a:solidFill>
                <a:latin typeface="Berlin Sans FB Demi" pitchFamily="34" charset="0"/>
              </a:endParaRPr>
            </a:p>
          </p:txBody>
        </p:sp>
        <p:sp>
          <p:nvSpPr>
            <p:cNvPr id="11" name="TextBox 10"/>
            <p:cNvSpPr txBox="1"/>
            <p:nvPr/>
          </p:nvSpPr>
          <p:spPr>
            <a:xfrm>
              <a:off x="0" y="838200"/>
              <a:ext cx="2362200" cy="338554"/>
            </a:xfrm>
            <a:prstGeom prst="rect">
              <a:avLst/>
            </a:prstGeom>
            <a:noFill/>
          </p:spPr>
          <p:txBody>
            <a:bodyPr wrap="square" rtlCol="0">
              <a:spAutoFit/>
            </a:bodyPr>
            <a:lstStyle/>
            <a:p>
              <a:r>
                <a:rPr lang="en-US" sz="1600" b="1" dirty="0" smtClean="0">
                  <a:solidFill>
                    <a:srgbClr val="002060"/>
                  </a:solidFill>
                  <a:latin typeface="Agency FB" pitchFamily="34" charset="0"/>
                </a:rPr>
                <a:t>     D. LEARNER-TEACHER RATIO</a:t>
              </a:r>
              <a:endParaRPr lang="en-US" sz="1600" b="1" dirty="0">
                <a:solidFill>
                  <a:srgbClr val="002060"/>
                </a:solidFill>
                <a:latin typeface="Agency FB" pitchFamily="34" charset="0"/>
              </a:endParaRPr>
            </a:p>
          </p:txBody>
        </p:sp>
        <p:sp>
          <p:nvSpPr>
            <p:cNvPr id="12" name="TextBox 11"/>
            <p:cNvSpPr txBox="1"/>
            <p:nvPr/>
          </p:nvSpPr>
          <p:spPr>
            <a:xfrm>
              <a:off x="2057400" y="838200"/>
              <a:ext cx="2362200" cy="338554"/>
            </a:xfrm>
            <a:prstGeom prst="rect">
              <a:avLst/>
            </a:prstGeom>
            <a:noFill/>
          </p:spPr>
          <p:txBody>
            <a:bodyPr wrap="square" rtlCol="0">
              <a:spAutoFit/>
            </a:bodyPr>
            <a:lstStyle/>
            <a:p>
              <a:r>
                <a:rPr lang="en-US" sz="1600" b="1" dirty="0" smtClean="0">
                  <a:solidFill>
                    <a:srgbClr val="002060"/>
                  </a:solidFill>
                  <a:latin typeface="Agency FB" pitchFamily="34" charset="0"/>
                </a:rPr>
                <a:t>   E. LEARNER-CLASSROOM RATIO</a:t>
              </a:r>
              <a:endParaRPr lang="en-US" sz="1600" b="1" dirty="0">
                <a:solidFill>
                  <a:srgbClr val="002060"/>
                </a:solidFill>
                <a:latin typeface="Agency FB" pitchFamily="34" charset="0"/>
              </a:endParaRPr>
            </a:p>
          </p:txBody>
        </p:sp>
        <p:sp>
          <p:nvSpPr>
            <p:cNvPr id="13" name="TextBox 12"/>
            <p:cNvSpPr txBox="1"/>
            <p:nvPr/>
          </p:nvSpPr>
          <p:spPr>
            <a:xfrm>
              <a:off x="228600" y="3886200"/>
              <a:ext cx="2057400" cy="338554"/>
            </a:xfrm>
            <a:prstGeom prst="rect">
              <a:avLst/>
            </a:prstGeom>
            <a:noFill/>
          </p:spPr>
          <p:txBody>
            <a:bodyPr wrap="square" rtlCol="0">
              <a:spAutoFit/>
            </a:bodyPr>
            <a:lstStyle/>
            <a:p>
              <a:r>
                <a:rPr lang="en-US" sz="1600" b="1" dirty="0" smtClean="0">
                  <a:solidFill>
                    <a:srgbClr val="002060"/>
                  </a:solidFill>
                  <a:latin typeface="Agency FB" pitchFamily="34" charset="0"/>
                </a:rPr>
                <a:t>F. LEARNER –TOILET RATIO</a:t>
              </a:r>
              <a:endParaRPr lang="en-US" sz="1600" b="1" dirty="0">
                <a:solidFill>
                  <a:srgbClr val="002060"/>
                </a:solidFill>
                <a:latin typeface="Agency FB" pitchFamily="34" charset="0"/>
              </a:endParaRPr>
            </a:p>
          </p:txBody>
        </p:sp>
        <p:sp>
          <p:nvSpPr>
            <p:cNvPr id="14" name="TextBox 13"/>
            <p:cNvSpPr txBox="1"/>
            <p:nvPr/>
          </p:nvSpPr>
          <p:spPr>
            <a:xfrm>
              <a:off x="2438400" y="3886200"/>
              <a:ext cx="1828800" cy="338554"/>
            </a:xfrm>
            <a:prstGeom prst="rect">
              <a:avLst/>
            </a:prstGeom>
            <a:noFill/>
          </p:spPr>
          <p:txBody>
            <a:bodyPr wrap="square" rtlCol="0">
              <a:spAutoFit/>
            </a:bodyPr>
            <a:lstStyle/>
            <a:p>
              <a:r>
                <a:rPr lang="en-US" sz="1600" b="1" dirty="0" smtClean="0">
                  <a:solidFill>
                    <a:srgbClr val="002060"/>
                  </a:solidFill>
                  <a:latin typeface="Agency FB" pitchFamily="34" charset="0"/>
                </a:rPr>
                <a:t>G. LEARNER-SEAT RATIO</a:t>
              </a:r>
              <a:endParaRPr lang="en-US" sz="1600" b="1" dirty="0">
                <a:solidFill>
                  <a:srgbClr val="002060"/>
                </a:solidFill>
                <a:latin typeface="Agency FB" pitchFamily="34" charset="0"/>
              </a:endParaRPr>
            </a:p>
          </p:txBody>
        </p:sp>
        <p:pic>
          <p:nvPicPr>
            <p:cNvPr id="15" name="Picture 2"/>
            <p:cNvPicPr>
              <a:picLocks noChangeAspect="1" noChangeArrowheads="1"/>
            </p:cNvPicPr>
            <p:nvPr/>
          </p:nvPicPr>
          <p:blipFill>
            <a:blip r:embed="rId4" cstate="print"/>
            <a:srcRect l="6567" t="5187" r="9370" b="6846"/>
            <a:stretch>
              <a:fillRect/>
            </a:stretch>
          </p:blipFill>
          <p:spPr bwMode="auto">
            <a:xfrm>
              <a:off x="2514600" y="4343400"/>
              <a:ext cx="1676400" cy="1071782"/>
            </a:xfrm>
            <a:prstGeom prst="rect">
              <a:avLst/>
            </a:prstGeom>
            <a:ln w="38100">
              <a:solidFill>
                <a:srgbClr val="FFFF00"/>
              </a:solidFill>
            </a:ln>
            <a:effectLst>
              <a:outerShdw blurRad="292100" dist="139700" dir="2700000" algn="tl" rotWithShape="0">
                <a:srgbClr val="333333">
                  <a:alpha val="65000"/>
                </a:srgbClr>
              </a:outerShdw>
            </a:effectLst>
          </p:spPr>
        </p:pic>
        <p:sp>
          <p:nvSpPr>
            <p:cNvPr id="16" name="Rectangle 15"/>
            <p:cNvSpPr/>
            <p:nvPr/>
          </p:nvSpPr>
          <p:spPr>
            <a:xfrm>
              <a:off x="2286000" y="2743200"/>
              <a:ext cx="1981200" cy="923330"/>
            </a:xfrm>
            <a:prstGeom prst="rect">
              <a:avLst/>
            </a:prstGeom>
          </p:spPr>
          <p:txBody>
            <a:bodyPr wrap="square">
              <a:spAutoFit/>
            </a:bodyPr>
            <a:lstStyle/>
            <a:p>
              <a:pPr algn="ctr"/>
              <a:r>
                <a:rPr lang="en-US" sz="1200" b="1" dirty="0" smtClean="0">
                  <a:solidFill>
                    <a:srgbClr val="FF0000"/>
                  </a:solidFill>
                  <a:latin typeface="Agency FB" pitchFamily="34" charset="0"/>
                </a:rPr>
                <a:t>     18 </a:t>
              </a:r>
              <a:r>
                <a:rPr lang="en-US" sz="1200" b="1" dirty="0" smtClean="0">
                  <a:solidFill>
                    <a:srgbClr val="FFFF00"/>
                  </a:solidFill>
                  <a:latin typeface="Agency FB" pitchFamily="34" charset="0"/>
                </a:rPr>
                <a:t>ACADEMIC CLASSROOMS</a:t>
              </a:r>
            </a:p>
            <a:p>
              <a:pPr algn="just"/>
              <a:r>
                <a:rPr lang="en-US" sz="1200" b="1" dirty="0" smtClean="0">
                  <a:solidFill>
                    <a:schemeClr val="bg1"/>
                  </a:solidFill>
                  <a:latin typeface="Agency FB" pitchFamily="34" charset="0"/>
                </a:rPr>
                <a:t>There are 18 academic classrooms that cater 29 classes from K – 6. </a:t>
              </a:r>
              <a:r>
                <a:rPr lang="en-US" b="1" dirty="0" smtClean="0">
                  <a:solidFill>
                    <a:schemeClr val="bg1"/>
                  </a:solidFill>
                </a:rPr>
                <a:t> </a:t>
              </a:r>
              <a:endParaRPr lang="en-US" dirty="0">
                <a:solidFill>
                  <a:schemeClr val="bg1"/>
                </a:solidFill>
              </a:endParaRPr>
            </a:p>
          </p:txBody>
        </p:sp>
        <p:sp>
          <p:nvSpPr>
            <p:cNvPr id="17" name="Rectangle 16"/>
            <p:cNvSpPr/>
            <p:nvPr/>
          </p:nvSpPr>
          <p:spPr>
            <a:xfrm>
              <a:off x="2286000" y="5486400"/>
              <a:ext cx="2057400" cy="1015663"/>
            </a:xfrm>
            <a:prstGeom prst="rect">
              <a:avLst/>
            </a:prstGeom>
          </p:spPr>
          <p:txBody>
            <a:bodyPr wrap="square">
              <a:spAutoFit/>
            </a:bodyPr>
            <a:lstStyle/>
            <a:p>
              <a:pPr algn="ctr"/>
              <a:r>
                <a:rPr lang="en-US" sz="1200" b="1" dirty="0" smtClean="0">
                  <a:solidFill>
                    <a:srgbClr val="FF0000"/>
                  </a:solidFill>
                  <a:latin typeface="Agency FB" pitchFamily="34" charset="0"/>
                </a:rPr>
                <a:t>1:1 SEATS RATIO</a:t>
              </a:r>
            </a:p>
            <a:p>
              <a:pPr algn="just"/>
              <a:r>
                <a:rPr lang="en-US" sz="1200" b="1" dirty="0" smtClean="0">
                  <a:solidFill>
                    <a:schemeClr val="bg1"/>
                  </a:solidFill>
                  <a:latin typeface="Agency FB" pitchFamily="34" charset="0"/>
                </a:rPr>
                <a:t>There is enough seats for the pupils since we are implementing shifting of classes. Teachers have one table each. </a:t>
              </a:r>
              <a:endParaRPr lang="en-US" sz="1200" dirty="0">
                <a:solidFill>
                  <a:schemeClr val="bg1"/>
                </a:solidFill>
                <a:latin typeface="Agency FB" pitchFamily="34" charset="0"/>
              </a:endParaRPr>
            </a:p>
          </p:txBody>
        </p:sp>
        <p:pic>
          <p:nvPicPr>
            <p:cNvPr id="18" name="Picture 3"/>
            <p:cNvPicPr>
              <a:picLocks noChangeAspect="1" noChangeArrowheads="1"/>
            </p:cNvPicPr>
            <p:nvPr/>
          </p:nvPicPr>
          <p:blipFill>
            <a:blip r:embed="rId5" cstate="print"/>
            <a:srcRect/>
            <a:stretch>
              <a:fillRect/>
            </a:stretch>
          </p:blipFill>
          <p:spPr bwMode="auto">
            <a:xfrm>
              <a:off x="2514600" y="1447800"/>
              <a:ext cx="1676400" cy="1104900"/>
            </a:xfrm>
            <a:prstGeom prst="rect">
              <a:avLst/>
            </a:prstGeom>
            <a:noFill/>
            <a:ln w="38100">
              <a:solidFill>
                <a:srgbClr val="FFFF00"/>
              </a:solidFill>
              <a:miter lim="800000"/>
              <a:headEnd/>
              <a:tailEnd/>
            </a:ln>
            <a:effectLst/>
          </p:spPr>
        </p:pic>
        <p:pic>
          <p:nvPicPr>
            <p:cNvPr id="19" name="Picture 4"/>
            <p:cNvPicPr>
              <a:picLocks noChangeAspect="1" noChangeArrowheads="1"/>
            </p:cNvPicPr>
            <p:nvPr/>
          </p:nvPicPr>
          <p:blipFill>
            <a:blip r:embed="rId6" cstate="print"/>
            <a:srcRect/>
            <a:stretch>
              <a:fillRect/>
            </a:stretch>
          </p:blipFill>
          <p:spPr bwMode="auto">
            <a:xfrm>
              <a:off x="381000" y="4343400"/>
              <a:ext cx="1666875" cy="1066800"/>
            </a:xfrm>
            <a:prstGeom prst="rect">
              <a:avLst/>
            </a:prstGeom>
            <a:noFill/>
            <a:ln w="38100">
              <a:solidFill>
                <a:srgbClr val="FFFF00"/>
              </a:solidFill>
              <a:miter lim="800000"/>
              <a:headEnd/>
              <a:tailEnd/>
            </a:ln>
            <a:effectLst/>
          </p:spPr>
        </p:pic>
        <p:sp>
          <p:nvSpPr>
            <p:cNvPr id="20" name="Rectangle 19"/>
            <p:cNvSpPr/>
            <p:nvPr/>
          </p:nvSpPr>
          <p:spPr>
            <a:xfrm>
              <a:off x="228600" y="5562600"/>
              <a:ext cx="1905000" cy="830997"/>
            </a:xfrm>
            <a:prstGeom prst="rect">
              <a:avLst/>
            </a:prstGeom>
          </p:spPr>
          <p:txBody>
            <a:bodyPr wrap="square">
              <a:spAutoFit/>
            </a:bodyPr>
            <a:lstStyle/>
            <a:p>
              <a:pPr algn="just"/>
              <a:r>
                <a:rPr lang="en-US" sz="1200" b="1" dirty="0" smtClean="0">
                  <a:solidFill>
                    <a:srgbClr val="FF0000"/>
                  </a:solidFill>
                  <a:latin typeface="Agency FB" pitchFamily="34" charset="0"/>
                </a:rPr>
                <a:t>24 COMMON COMFORT ROOMS</a:t>
              </a:r>
            </a:p>
            <a:p>
              <a:pPr algn="just"/>
              <a:r>
                <a:rPr lang="en-US" sz="1200" b="1" dirty="0" smtClean="0">
                  <a:solidFill>
                    <a:schemeClr val="bg1"/>
                  </a:solidFill>
                  <a:latin typeface="Agency FB" pitchFamily="34" charset="0"/>
                </a:rPr>
                <a:t>There is sufficient number of </a:t>
              </a:r>
              <a:r>
                <a:rPr lang="en-US" sz="1200" b="1" dirty="0" err="1" smtClean="0">
                  <a:solidFill>
                    <a:schemeClr val="bg1"/>
                  </a:solidFill>
                  <a:latin typeface="Agency FB" pitchFamily="34" charset="0"/>
                </a:rPr>
                <a:t>toi</a:t>
              </a:r>
              <a:r>
                <a:rPr lang="en-US" sz="1200" b="1" dirty="0" smtClean="0">
                  <a:solidFill>
                    <a:schemeClr val="bg1"/>
                  </a:solidFill>
                  <a:latin typeface="Agency FB" pitchFamily="34" charset="0"/>
                </a:rPr>
                <a:t>-lets for the total number of enrollees. </a:t>
              </a:r>
              <a:endParaRPr lang="en-US" sz="1200" dirty="0">
                <a:solidFill>
                  <a:schemeClr val="bg1"/>
                </a:solidFill>
                <a:latin typeface="Agency FB" pitchFamily="34" charset="0"/>
              </a:endParaRPr>
            </a:p>
          </p:txBody>
        </p:sp>
      </p:grpSp>
      <p:sp>
        <p:nvSpPr>
          <p:cNvPr id="21" name="Rectangle 20"/>
          <p:cNvSpPr/>
          <p:nvPr/>
        </p:nvSpPr>
        <p:spPr>
          <a:xfrm>
            <a:off x="1143000" y="838200"/>
            <a:ext cx="2375971" cy="369332"/>
          </a:xfrm>
          <a:prstGeom prst="rect">
            <a:avLst/>
          </a:prstGeom>
        </p:spPr>
        <p:txBody>
          <a:bodyPr wrap="none">
            <a:spAutoFit/>
          </a:bodyPr>
          <a:lstStyle/>
          <a:p>
            <a:pPr algn="ctr"/>
            <a:r>
              <a:rPr lang="en-US" b="1" dirty="0" smtClean="0">
                <a:solidFill>
                  <a:schemeClr val="bg1"/>
                </a:solidFill>
                <a:latin typeface="Agency FB" pitchFamily="34" charset="0"/>
              </a:rPr>
              <a:t>“EQUIPPING THE LEARNERS”</a:t>
            </a:r>
            <a:endParaRPr lang="en-US" b="1" dirty="0">
              <a:solidFill>
                <a:schemeClr val="bg1"/>
              </a:solidFill>
              <a:latin typeface="Agency FB" pitchFamily="34" charset="0"/>
            </a:endParaRPr>
          </a:p>
        </p:txBody>
      </p:sp>
      <p:pic>
        <p:nvPicPr>
          <p:cNvPr id="32770" name="Picture 2" descr="C:\Users\user\Desktop\PHYSICAL FACILITIES\received_730080763811897.jpeg"/>
          <p:cNvPicPr>
            <a:picLocks noChangeAspect="1" noChangeArrowheads="1"/>
          </p:cNvPicPr>
          <p:nvPr/>
        </p:nvPicPr>
        <p:blipFill>
          <a:blip r:embed="rId7" cstate="print"/>
          <a:srcRect l="10075"/>
          <a:stretch>
            <a:fillRect/>
          </a:stretch>
        </p:blipFill>
        <p:spPr bwMode="auto">
          <a:xfrm>
            <a:off x="304800" y="1295400"/>
            <a:ext cx="2040467" cy="1276350"/>
          </a:xfrm>
          <a:prstGeom prst="rect">
            <a:avLst/>
          </a:prstGeom>
          <a:noFill/>
          <a:ln w="38100">
            <a:solidFill>
              <a:srgbClr val="FFFF00"/>
            </a:solidFill>
          </a:ln>
        </p:spPr>
      </p:pic>
      <p:pic>
        <p:nvPicPr>
          <p:cNvPr id="32771" name="Picture 3" descr="C:\Users\user\Desktop\PHYSICAL FACILITIES\received_730726020414038.jpeg"/>
          <p:cNvPicPr>
            <a:picLocks noChangeAspect="1" noChangeArrowheads="1"/>
          </p:cNvPicPr>
          <p:nvPr/>
        </p:nvPicPr>
        <p:blipFill>
          <a:blip r:embed="rId8" cstate="print"/>
          <a:srcRect l="22500" t="4074" r="18333"/>
          <a:stretch>
            <a:fillRect/>
          </a:stretch>
        </p:blipFill>
        <p:spPr bwMode="auto">
          <a:xfrm>
            <a:off x="2438400" y="1295401"/>
            <a:ext cx="1921770" cy="1752600"/>
          </a:xfrm>
          <a:prstGeom prst="rect">
            <a:avLst/>
          </a:prstGeom>
          <a:noFill/>
          <a:ln w="38100">
            <a:solidFill>
              <a:srgbClr val="FFFF00"/>
            </a:solidFill>
          </a:ln>
        </p:spPr>
      </p:pic>
      <p:pic>
        <p:nvPicPr>
          <p:cNvPr id="32772" name="Picture 4" descr="C:\Users\user\Desktop\PHYSICAL FACILITIES\received_730683533751620.jpeg"/>
          <p:cNvPicPr>
            <a:picLocks noChangeAspect="1" noChangeArrowheads="1"/>
          </p:cNvPicPr>
          <p:nvPr/>
        </p:nvPicPr>
        <p:blipFill>
          <a:blip r:embed="rId9" cstate="print"/>
          <a:srcRect/>
          <a:stretch>
            <a:fillRect/>
          </a:stretch>
        </p:blipFill>
        <p:spPr bwMode="auto">
          <a:xfrm>
            <a:off x="304800" y="2667000"/>
            <a:ext cx="2057400" cy="3048000"/>
          </a:xfrm>
          <a:prstGeom prst="rect">
            <a:avLst/>
          </a:prstGeom>
          <a:noFill/>
          <a:ln w="38100">
            <a:solidFill>
              <a:srgbClr val="66FFFF"/>
            </a:solidFill>
          </a:ln>
        </p:spPr>
      </p:pic>
      <p:pic>
        <p:nvPicPr>
          <p:cNvPr id="32773" name="Picture 5" descr="C:\Users\user\Desktop\PHYSICAL FACILITIES\received_10205871138337277.jpeg"/>
          <p:cNvPicPr>
            <a:picLocks noChangeAspect="1" noChangeArrowheads="1"/>
          </p:cNvPicPr>
          <p:nvPr/>
        </p:nvPicPr>
        <p:blipFill>
          <a:blip r:embed="rId10" cstate="print"/>
          <a:srcRect/>
          <a:stretch>
            <a:fillRect/>
          </a:stretch>
        </p:blipFill>
        <p:spPr bwMode="auto">
          <a:xfrm>
            <a:off x="2438400" y="3124200"/>
            <a:ext cx="1930400" cy="1295400"/>
          </a:xfrm>
          <a:prstGeom prst="rect">
            <a:avLst/>
          </a:prstGeom>
          <a:noFill/>
          <a:ln w="38100">
            <a:solidFill>
              <a:srgbClr val="66FFFF"/>
            </a:solidFill>
          </a:ln>
        </p:spPr>
      </p:pic>
      <p:pic>
        <p:nvPicPr>
          <p:cNvPr id="32775" name="Picture 7" descr="C:\Users\user\Desktop\PHYSICAL FACILITIES\received_120300001134614639.jpeg"/>
          <p:cNvPicPr>
            <a:picLocks noChangeAspect="1" noChangeArrowheads="1"/>
          </p:cNvPicPr>
          <p:nvPr/>
        </p:nvPicPr>
        <p:blipFill>
          <a:blip r:embed="rId11" cstate="print"/>
          <a:srcRect l="2804" t="31464" b="13707"/>
          <a:stretch>
            <a:fillRect/>
          </a:stretch>
        </p:blipFill>
        <p:spPr bwMode="auto">
          <a:xfrm>
            <a:off x="2438400" y="4495800"/>
            <a:ext cx="1904999" cy="1219200"/>
          </a:xfrm>
          <a:prstGeom prst="rect">
            <a:avLst/>
          </a:prstGeom>
          <a:noFill/>
          <a:ln w="38100">
            <a:solidFill>
              <a:srgbClr val="66FFFF"/>
            </a:solidFill>
          </a:ln>
        </p:spPr>
      </p:pic>
      <p:sp>
        <p:nvSpPr>
          <p:cNvPr id="28" name="TextBox 27"/>
          <p:cNvSpPr txBox="1"/>
          <p:nvPr/>
        </p:nvSpPr>
        <p:spPr>
          <a:xfrm>
            <a:off x="381000" y="5867400"/>
            <a:ext cx="3886200" cy="369332"/>
          </a:xfrm>
          <a:prstGeom prst="rect">
            <a:avLst/>
          </a:prstGeom>
          <a:noFill/>
        </p:spPr>
        <p:txBody>
          <a:bodyPr wrap="square" rtlCol="0">
            <a:spAutoFit/>
          </a:bodyPr>
          <a:lstStyle/>
          <a:p>
            <a:pPr algn="ctr"/>
            <a:r>
              <a:rPr lang="en-US" b="1" dirty="0" smtClean="0">
                <a:solidFill>
                  <a:schemeClr val="bg1"/>
                </a:solidFill>
                <a:latin typeface="Agency FB" pitchFamily="34" charset="0"/>
              </a:rPr>
              <a:t>INSTRUCTIONAL MATERIALS</a:t>
            </a:r>
            <a:endParaRPr lang="en-US" b="1" dirty="0">
              <a:solidFill>
                <a:schemeClr val="bg1"/>
              </a:solidFill>
              <a:latin typeface="Agency FB"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vector rainbow designs"/>
          <p:cNvPicPr/>
          <p:nvPr/>
        </p:nvPicPr>
        <p:blipFill>
          <a:blip r:embed="rId2"/>
          <a:srcRect l="3510" t="3125" r="3482" b="3125"/>
          <a:stretch>
            <a:fillRect/>
          </a:stretch>
        </p:blipFill>
        <p:spPr bwMode="auto">
          <a:xfrm>
            <a:off x="4572000" y="0"/>
            <a:ext cx="4572000" cy="6858000"/>
          </a:xfrm>
          <a:prstGeom prst="rect">
            <a:avLst/>
          </a:prstGeom>
          <a:noFill/>
          <a:ln w="9525">
            <a:solidFill>
              <a:srgbClr val="FFFF00"/>
            </a:solidFill>
            <a:miter lim="800000"/>
            <a:headEnd/>
            <a:tailEnd/>
          </a:ln>
        </p:spPr>
      </p:pic>
      <p:pic>
        <p:nvPicPr>
          <p:cNvPr id="5" name="Picture 4" descr="Image result for vector rainbow designs"/>
          <p:cNvPicPr/>
          <p:nvPr/>
        </p:nvPicPr>
        <p:blipFill>
          <a:blip r:embed="rId2"/>
          <a:srcRect l="3510" t="3125" r="3482" b="3125"/>
          <a:stretch>
            <a:fillRect/>
          </a:stretch>
        </p:blipFill>
        <p:spPr bwMode="auto">
          <a:xfrm>
            <a:off x="0" y="0"/>
            <a:ext cx="4572000" cy="6858000"/>
          </a:xfrm>
          <a:prstGeom prst="rect">
            <a:avLst/>
          </a:prstGeom>
          <a:noFill/>
          <a:ln w="9525">
            <a:solidFill>
              <a:srgbClr val="FFFF00"/>
            </a:solidFill>
            <a:miter lim="800000"/>
            <a:headEnd/>
            <a:tailEnd/>
          </a:ln>
        </p:spPr>
      </p:pic>
      <p:sp>
        <p:nvSpPr>
          <p:cNvPr id="7" name="Rectangle 6"/>
          <p:cNvSpPr/>
          <p:nvPr/>
        </p:nvSpPr>
        <p:spPr>
          <a:xfrm>
            <a:off x="5257800" y="304800"/>
            <a:ext cx="32766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SCHOOL PROJECTS</a:t>
            </a:r>
            <a:endParaRPr lang="en-US" dirty="0">
              <a:ln w="57150">
                <a:solidFill>
                  <a:schemeClr val="tx1"/>
                </a:solidFill>
              </a:ln>
            </a:endParaRPr>
          </a:p>
        </p:txBody>
      </p:sp>
      <p:sp>
        <p:nvSpPr>
          <p:cNvPr id="8" name="Rectangle 7"/>
          <p:cNvSpPr/>
          <p:nvPr/>
        </p:nvSpPr>
        <p:spPr>
          <a:xfrm>
            <a:off x="5486400" y="3733800"/>
            <a:ext cx="3073277" cy="369332"/>
          </a:xfrm>
          <a:prstGeom prst="rect">
            <a:avLst/>
          </a:prstGeom>
        </p:spPr>
        <p:txBody>
          <a:bodyPr wrap="none">
            <a:spAutoFit/>
          </a:bodyPr>
          <a:lstStyle/>
          <a:p>
            <a:pPr algn="ctr"/>
            <a:r>
              <a:rPr lang="en-US" b="1" dirty="0" smtClean="0">
                <a:solidFill>
                  <a:schemeClr val="bg1"/>
                </a:solidFill>
                <a:latin typeface="Agency FB" pitchFamily="34" charset="0"/>
              </a:rPr>
              <a:t>“BATA AKO NGAYON, PINUNO BUKAS”</a:t>
            </a:r>
            <a:endParaRPr lang="en-US" b="1" dirty="0">
              <a:solidFill>
                <a:schemeClr val="bg1"/>
              </a:solidFill>
              <a:latin typeface="Agency FB" pitchFamily="34" charset="0"/>
            </a:endParaRPr>
          </a:p>
        </p:txBody>
      </p:sp>
      <p:sp>
        <p:nvSpPr>
          <p:cNvPr id="9" name="Rectangle 8"/>
          <p:cNvSpPr/>
          <p:nvPr/>
        </p:nvSpPr>
        <p:spPr>
          <a:xfrm>
            <a:off x="6172200" y="914400"/>
            <a:ext cx="1317990" cy="369332"/>
          </a:xfrm>
          <a:prstGeom prst="rect">
            <a:avLst/>
          </a:prstGeom>
        </p:spPr>
        <p:txBody>
          <a:bodyPr wrap="none">
            <a:spAutoFit/>
          </a:bodyPr>
          <a:lstStyle/>
          <a:p>
            <a:pPr algn="ctr"/>
            <a:r>
              <a:rPr lang="en-US" b="1" dirty="0" smtClean="0">
                <a:solidFill>
                  <a:schemeClr val="bg1"/>
                </a:solidFill>
                <a:latin typeface="Agency FB" pitchFamily="34" charset="0"/>
              </a:rPr>
              <a:t>“PFCS CARES”</a:t>
            </a:r>
            <a:endParaRPr lang="en-US" b="1" dirty="0">
              <a:solidFill>
                <a:schemeClr val="bg1"/>
              </a:solidFill>
              <a:latin typeface="Agency FB" pitchFamily="34" charset="0"/>
            </a:endParaRPr>
          </a:p>
        </p:txBody>
      </p:sp>
      <p:pic>
        <p:nvPicPr>
          <p:cNvPr id="10" name="Picture 2" descr="https://scontent.fmnl9-1.fna.fbcdn.net/v/t34.0-12/16997152_120300002335899762_790091444_n.jpg?oh=be62115589f89dc45327187b0a6f226b&amp;oe=58B5270F"/>
          <p:cNvPicPr>
            <a:picLocks noChangeAspect="1" noChangeArrowheads="1"/>
          </p:cNvPicPr>
          <p:nvPr/>
        </p:nvPicPr>
        <p:blipFill>
          <a:blip r:embed="rId3"/>
          <a:srcRect t="22445" b="13488"/>
          <a:stretch>
            <a:fillRect/>
          </a:stretch>
        </p:blipFill>
        <p:spPr bwMode="auto">
          <a:xfrm>
            <a:off x="5486400" y="4191000"/>
            <a:ext cx="313862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794" name="Picture 2" descr="C:\Users\user\Desktop\PHYSICAL FACILITIES\16731494_623340241183601_347940313_o.jpg"/>
          <p:cNvPicPr>
            <a:picLocks noChangeAspect="1" noChangeArrowheads="1"/>
          </p:cNvPicPr>
          <p:nvPr/>
        </p:nvPicPr>
        <p:blipFill>
          <a:blip r:embed="rId4" cstate="print"/>
          <a:srcRect/>
          <a:stretch>
            <a:fillRect/>
          </a:stretch>
        </p:blipFill>
        <p:spPr bwMode="auto">
          <a:xfrm>
            <a:off x="4953000" y="1447800"/>
            <a:ext cx="1749778" cy="1524000"/>
          </a:xfrm>
          <a:prstGeom prst="rect">
            <a:avLst/>
          </a:prstGeom>
          <a:noFill/>
          <a:ln w="38100">
            <a:solidFill>
              <a:srgbClr val="66FFFF"/>
            </a:solidFill>
          </a:ln>
        </p:spPr>
      </p:pic>
      <p:pic>
        <p:nvPicPr>
          <p:cNvPr id="33795" name="Picture 3" descr="C:\Users\user\Desktop\PHYSICAL FACILITIES\IMG20170221175925.jpg"/>
          <p:cNvPicPr>
            <a:picLocks noChangeAspect="1" noChangeArrowheads="1"/>
          </p:cNvPicPr>
          <p:nvPr/>
        </p:nvPicPr>
        <p:blipFill>
          <a:blip r:embed="rId5" cstate="print"/>
          <a:srcRect/>
          <a:stretch>
            <a:fillRect/>
          </a:stretch>
        </p:blipFill>
        <p:spPr bwMode="auto">
          <a:xfrm>
            <a:off x="6934200" y="1447800"/>
            <a:ext cx="1752600" cy="1524000"/>
          </a:xfrm>
          <a:prstGeom prst="rect">
            <a:avLst/>
          </a:prstGeom>
          <a:noFill/>
          <a:ln w="38100">
            <a:solidFill>
              <a:srgbClr val="66FFFF"/>
            </a:solidFill>
          </a:ln>
        </p:spPr>
      </p:pic>
      <p:sp>
        <p:nvSpPr>
          <p:cNvPr id="13" name="TextBox 12"/>
          <p:cNvSpPr txBox="1"/>
          <p:nvPr/>
        </p:nvSpPr>
        <p:spPr>
          <a:xfrm>
            <a:off x="5334000" y="3048000"/>
            <a:ext cx="1295400" cy="369332"/>
          </a:xfrm>
          <a:prstGeom prst="rect">
            <a:avLst/>
          </a:prstGeom>
          <a:noFill/>
        </p:spPr>
        <p:txBody>
          <a:bodyPr wrap="square" rtlCol="0">
            <a:spAutoFit/>
          </a:bodyPr>
          <a:lstStyle/>
          <a:p>
            <a:r>
              <a:rPr lang="en-US" dirty="0" smtClean="0">
                <a:solidFill>
                  <a:schemeClr val="bg1"/>
                </a:solidFill>
                <a:latin typeface="Agency FB" pitchFamily="34" charset="0"/>
              </a:rPr>
              <a:t>PATHWALK</a:t>
            </a:r>
            <a:endParaRPr lang="en-US" dirty="0">
              <a:solidFill>
                <a:schemeClr val="bg1"/>
              </a:solidFill>
              <a:latin typeface="Agency FB" pitchFamily="34" charset="0"/>
            </a:endParaRPr>
          </a:p>
        </p:txBody>
      </p:sp>
      <p:sp>
        <p:nvSpPr>
          <p:cNvPr id="14" name="Rectangle 13"/>
          <p:cNvSpPr/>
          <p:nvPr/>
        </p:nvSpPr>
        <p:spPr>
          <a:xfrm>
            <a:off x="7315200" y="3048000"/>
            <a:ext cx="898003" cy="369332"/>
          </a:xfrm>
          <a:prstGeom prst="rect">
            <a:avLst/>
          </a:prstGeom>
        </p:spPr>
        <p:txBody>
          <a:bodyPr wrap="none">
            <a:spAutoFit/>
          </a:bodyPr>
          <a:lstStyle/>
          <a:p>
            <a:r>
              <a:rPr lang="en-US" dirty="0" smtClean="0">
                <a:solidFill>
                  <a:schemeClr val="bg1"/>
                </a:solidFill>
                <a:latin typeface="Agency FB" pitchFamily="34" charset="0"/>
              </a:rPr>
              <a:t>DRAINAGE</a:t>
            </a:r>
            <a:endParaRPr lang="en-US" dirty="0">
              <a:solidFill>
                <a:schemeClr val="bg1"/>
              </a:solidFill>
              <a:latin typeface="Agency FB" pitchFamily="34" charset="0"/>
            </a:endParaRPr>
          </a:p>
        </p:txBody>
      </p:sp>
      <p:sp>
        <p:nvSpPr>
          <p:cNvPr id="16" name="Rectangle 15"/>
          <p:cNvSpPr/>
          <p:nvPr/>
        </p:nvSpPr>
        <p:spPr>
          <a:xfrm>
            <a:off x="381000" y="304800"/>
            <a:ext cx="37338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III. STATUS OF SCHOOL PROJECTS</a:t>
            </a:r>
            <a:endParaRPr lang="en-US" dirty="0">
              <a:ln w="57150">
                <a:solidFill>
                  <a:schemeClr val="tx1"/>
                </a:solidFill>
              </a:ln>
            </a:endParaRPr>
          </a:p>
        </p:txBody>
      </p:sp>
      <p:sp>
        <p:nvSpPr>
          <p:cNvPr id="17" name="TextBox 16"/>
          <p:cNvSpPr txBox="1"/>
          <p:nvPr/>
        </p:nvSpPr>
        <p:spPr>
          <a:xfrm>
            <a:off x="304800" y="990600"/>
            <a:ext cx="3962400" cy="523220"/>
          </a:xfrm>
          <a:prstGeom prst="rect">
            <a:avLst/>
          </a:prstGeom>
          <a:noFill/>
        </p:spPr>
        <p:txBody>
          <a:bodyPr wrap="square" rtlCol="0">
            <a:spAutoFit/>
          </a:bodyPr>
          <a:lstStyle/>
          <a:p>
            <a:pPr algn="ctr"/>
            <a:r>
              <a:rPr lang="en-US" sz="1400" dirty="0" smtClean="0">
                <a:solidFill>
                  <a:srgbClr val="002060"/>
                </a:solidFill>
                <a:latin typeface="Britannic Bold" pitchFamily="34" charset="0"/>
              </a:rPr>
              <a:t>A. STATUS OF ANNUAL IMPROVEMENT PLAN (AIP)/CONTINOUS IMPROVEMENT PROJECTS</a:t>
            </a:r>
            <a:endParaRPr lang="en-US" sz="1400" dirty="0">
              <a:solidFill>
                <a:srgbClr val="002060"/>
              </a:solidFill>
              <a:latin typeface="Britannic Bold" pitchFamily="34" charset="0"/>
            </a:endParaRPr>
          </a:p>
        </p:txBody>
      </p:sp>
      <p:sp>
        <p:nvSpPr>
          <p:cNvPr id="18" name="TextBox 17"/>
          <p:cNvSpPr txBox="1"/>
          <p:nvPr/>
        </p:nvSpPr>
        <p:spPr>
          <a:xfrm>
            <a:off x="304800" y="1600200"/>
            <a:ext cx="4038600" cy="461665"/>
          </a:xfrm>
          <a:prstGeom prst="rect">
            <a:avLst/>
          </a:prstGeom>
          <a:noFill/>
        </p:spPr>
        <p:txBody>
          <a:bodyPr wrap="square" rtlCol="0">
            <a:spAutoFit/>
          </a:bodyPr>
          <a:lstStyle/>
          <a:p>
            <a:pPr algn="ctr"/>
            <a:r>
              <a:rPr lang="en-US" sz="2400" b="1" dirty="0" smtClean="0">
                <a:solidFill>
                  <a:schemeClr val="bg1"/>
                </a:solidFill>
                <a:latin typeface="Agency FB" pitchFamily="34" charset="0"/>
              </a:rPr>
              <a:t>TEACHER’S DEVELOPMENT PROGRAM</a:t>
            </a:r>
            <a:endParaRPr lang="en-US" sz="2400" b="1" dirty="0">
              <a:solidFill>
                <a:schemeClr val="bg1"/>
              </a:solidFill>
              <a:latin typeface="Agency FB" pitchFamily="34" charset="0"/>
            </a:endParaRPr>
          </a:p>
        </p:txBody>
      </p:sp>
      <p:grpSp>
        <p:nvGrpSpPr>
          <p:cNvPr id="19" name="Group 18"/>
          <p:cNvGrpSpPr/>
          <p:nvPr/>
        </p:nvGrpSpPr>
        <p:grpSpPr>
          <a:xfrm>
            <a:off x="685800" y="2057400"/>
            <a:ext cx="3352800" cy="2438400"/>
            <a:chOff x="9601200" y="2209800"/>
            <a:chExt cx="3352800" cy="2438400"/>
          </a:xfrm>
        </p:grpSpPr>
        <p:pic>
          <p:nvPicPr>
            <p:cNvPr id="20" name="Picture 2" descr="https://scontent.fmnl9-1.fna.fbcdn.net/v/t34.0-12/16753840_120300002085915959_1885901778_n.jpg?oh=01fc724c1b4be8605c49dbd95d27d342&amp;oe=58B5660B"/>
            <p:cNvPicPr>
              <a:picLocks noChangeAspect="1" noChangeArrowheads="1"/>
            </p:cNvPicPr>
            <p:nvPr/>
          </p:nvPicPr>
          <p:blipFill>
            <a:blip r:embed="rId6"/>
            <a:srcRect l="8804" t="19926" r="4449" b="26691"/>
            <a:stretch>
              <a:fillRect/>
            </a:stretch>
          </p:blipFill>
          <p:spPr bwMode="auto">
            <a:xfrm>
              <a:off x="11353800" y="2209800"/>
              <a:ext cx="1568824" cy="10668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22" name="Picture 2" descr="C:\Users\user\Desktop\PHYSICAL FACILITIES\IMG20161221102907.jpg"/>
            <p:cNvPicPr>
              <a:picLocks noChangeAspect="1" noChangeArrowheads="1"/>
            </p:cNvPicPr>
            <p:nvPr/>
          </p:nvPicPr>
          <p:blipFill>
            <a:blip r:embed="rId7" cstate="print"/>
            <a:srcRect l="14348" t="30435"/>
            <a:stretch>
              <a:fillRect/>
            </a:stretch>
          </p:blipFill>
          <p:spPr bwMode="auto">
            <a:xfrm>
              <a:off x="11353800" y="3505200"/>
              <a:ext cx="1600200" cy="10668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23" name="Picture 3" descr="C:\Users\user\Desktop\PHYSICAL FACILITIES\received_1329378717094025.jpeg"/>
            <p:cNvPicPr>
              <a:picLocks noChangeAspect="1" noChangeArrowheads="1"/>
            </p:cNvPicPr>
            <p:nvPr/>
          </p:nvPicPr>
          <p:blipFill>
            <a:blip r:embed="rId8" cstate="print"/>
            <a:srcRect/>
            <a:stretch>
              <a:fillRect/>
            </a:stretch>
          </p:blipFill>
          <p:spPr bwMode="auto">
            <a:xfrm>
              <a:off x="9601200" y="3505200"/>
              <a:ext cx="1524000" cy="11430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24" name="Picture 2" descr="C:\Users\user\Desktop\PHYSICAL FACILITIES\IMG20161221095521.jpg"/>
            <p:cNvPicPr>
              <a:picLocks noChangeAspect="1" noChangeArrowheads="1"/>
            </p:cNvPicPr>
            <p:nvPr/>
          </p:nvPicPr>
          <p:blipFill>
            <a:blip r:embed="rId9" cstate="print"/>
            <a:srcRect/>
            <a:stretch>
              <a:fillRect/>
            </a:stretch>
          </p:blipFill>
          <p:spPr bwMode="auto">
            <a:xfrm>
              <a:off x="9601200" y="2209800"/>
              <a:ext cx="1524000" cy="108585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grpSp>
      <p:pic>
        <p:nvPicPr>
          <p:cNvPr id="33796" name="Picture 4" descr="C:\Users\user\Desktop\awwwwwwwwwwwww\PICTURES\OPPO 1\PFCS\IMG20160729150405.jpg"/>
          <p:cNvPicPr>
            <a:picLocks noChangeAspect="1" noChangeArrowheads="1"/>
          </p:cNvPicPr>
          <p:nvPr/>
        </p:nvPicPr>
        <p:blipFill>
          <a:blip r:embed="rId10" cstate="print"/>
          <a:srcRect l="8333" t="51111" r="20000"/>
          <a:stretch>
            <a:fillRect/>
          </a:stretch>
        </p:blipFill>
        <p:spPr bwMode="auto">
          <a:xfrm>
            <a:off x="685800" y="4648200"/>
            <a:ext cx="1524000" cy="11430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33797" name="Picture 5" descr="C:\Users\user\Desktop\awwwwwwwwwwwww\PICTURES\OPPO 1\PFCS\IMG20160916133610.jpg"/>
          <p:cNvPicPr>
            <a:picLocks noChangeAspect="1" noChangeArrowheads="1"/>
          </p:cNvPicPr>
          <p:nvPr/>
        </p:nvPicPr>
        <p:blipFill>
          <a:blip r:embed="rId11" cstate="print"/>
          <a:srcRect/>
          <a:stretch>
            <a:fillRect/>
          </a:stretch>
        </p:blipFill>
        <p:spPr bwMode="auto">
          <a:xfrm>
            <a:off x="2495550" y="4686300"/>
            <a:ext cx="1524000" cy="11430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vector rainbow designs"/>
          <p:cNvPicPr/>
          <p:nvPr/>
        </p:nvPicPr>
        <p:blipFill>
          <a:blip r:embed="rId2"/>
          <a:srcRect l="3510" t="3125" r="3482" b="3125"/>
          <a:stretch>
            <a:fillRect/>
          </a:stretch>
        </p:blipFill>
        <p:spPr bwMode="auto">
          <a:xfrm>
            <a:off x="0" y="0"/>
            <a:ext cx="4572000" cy="6858000"/>
          </a:xfrm>
          <a:prstGeom prst="rect">
            <a:avLst/>
          </a:prstGeom>
          <a:noFill/>
          <a:ln w="9525">
            <a:noFill/>
            <a:miter lim="800000"/>
            <a:headEnd/>
            <a:tailEnd/>
          </a:ln>
        </p:spPr>
      </p:pic>
      <p:pic>
        <p:nvPicPr>
          <p:cNvPr id="9" name="Picture 8" descr="Image result for vector rainbow designs"/>
          <p:cNvPicPr/>
          <p:nvPr/>
        </p:nvPicPr>
        <p:blipFill>
          <a:blip r:embed="rId2"/>
          <a:srcRect l="3510" t="3125" r="3482" b="3125"/>
          <a:stretch>
            <a:fillRect/>
          </a:stretch>
        </p:blipFill>
        <p:spPr bwMode="auto">
          <a:xfrm>
            <a:off x="4572000" y="0"/>
            <a:ext cx="4572000" cy="6858000"/>
          </a:xfrm>
          <a:prstGeom prst="rect">
            <a:avLst/>
          </a:prstGeom>
          <a:noFill/>
          <a:ln w="9525">
            <a:noFill/>
            <a:miter lim="800000"/>
            <a:headEnd/>
            <a:tailEnd/>
          </a:ln>
        </p:spPr>
      </p:pic>
      <p:pic>
        <p:nvPicPr>
          <p:cNvPr id="14" name="Picture 10" descr="https://scontent.fmnl9-1.fna.fbcdn.net/v/t34.0-12/16934037_371827323217152_936784508_n.jpg?oh=590746adf3d56d53d45228f4c30a8141&amp;oe=58B4F356"/>
          <p:cNvPicPr>
            <a:picLocks noChangeAspect="1" noChangeArrowheads="1"/>
          </p:cNvPicPr>
          <p:nvPr/>
        </p:nvPicPr>
        <p:blipFill>
          <a:blip r:embed="rId3"/>
          <a:srcRect l="10764" t="10458" r="10950" b="7625"/>
          <a:stretch>
            <a:fillRect/>
          </a:stretch>
        </p:blipFill>
        <p:spPr bwMode="auto">
          <a:xfrm>
            <a:off x="381000" y="762000"/>
            <a:ext cx="3810000" cy="2417445"/>
          </a:xfrm>
          <a:prstGeom prst="rect">
            <a:avLst/>
          </a:prstGeom>
          <a:ln w="228600" cap="sq" cmpd="thickThin">
            <a:solidFill>
              <a:srgbClr val="FFC000"/>
            </a:solidFill>
            <a:prstDash val="solid"/>
            <a:miter lim="800000"/>
          </a:ln>
          <a:effectLst>
            <a:innerShdw blurRad="76200">
              <a:srgbClr val="000000"/>
            </a:innerShdw>
          </a:effectLst>
        </p:spPr>
      </p:pic>
      <p:sp>
        <p:nvSpPr>
          <p:cNvPr id="15" name="Rectangle 14"/>
          <p:cNvSpPr/>
          <p:nvPr/>
        </p:nvSpPr>
        <p:spPr>
          <a:xfrm>
            <a:off x="228600" y="2743200"/>
            <a:ext cx="4191000" cy="92333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latin typeface="Playbill" pitchFamily="82" charset="0"/>
              </a:rPr>
              <a:t>PFCS FACULTY</a:t>
            </a:r>
            <a:endParaRPr lang="en-US" sz="5400" b="0" cap="none" spc="0" dirty="0">
              <a:ln w="18415" cmpd="sng">
                <a:solidFill>
                  <a:srgbClr val="FFFFFF"/>
                </a:solidFill>
                <a:prstDash val="solid"/>
              </a:ln>
              <a:solidFill>
                <a:srgbClr val="FFFFFF"/>
              </a:solidFill>
              <a:latin typeface="Playbill" pitchFamily="82" charset="0"/>
            </a:endParaRPr>
          </a:p>
        </p:txBody>
      </p:sp>
      <p:sp>
        <p:nvSpPr>
          <p:cNvPr id="8" name="Rectangle 7"/>
          <p:cNvSpPr/>
          <p:nvPr/>
        </p:nvSpPr>
        <p:spPr>
          <a:xfrm>
            <a:off x="5486400" y="304800"/>
            <a:ext cx="2819400" cy="685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solidFill>
                  <a:schemeClr val="bg1"/>
                </a:solidFill>
                <a:latin typeface="Britannic Bold" pitchFamily="34" charset="0"/>
              </a:rPr>
              <a:t>PFCS TEACHING FORCE</a:t>
            </a:r>
            <a:endParaRPr lang="en-US" dirty="0">
              <a:solidFill>
                <a:schemeClr val="bg1"/>
              </a:solidFill>
              <a:latin typeface="Britannic Bold" pitchFamily="34" charset="0"/>
            </a:endParaRPr>
          </a:p>
          <a:p>
            <a:pPr algn="ctr"/>
            <a:r>
              <a:rPr lang="en-US" dirty="0" smtClean="0">
                <a:solidFill>
                  <a:schemeClr val="bg1"/>
                </a:solidFill>
                <a:latin typeface="Britannic Bold" pitchFamily="34" charset="0"/>
              </a:rPr>
              <a:t>S.Y. 2016-2017</a:t>
            </a:r>
            <a:endParaRPr lang="en-US" dirty="0">
              <a:solidFill>
                <a:schemeClr val="bg1"/>
              </a:solidFill>
              <a:latin typeface="Britannic Bold" pitchFamily="34" charset="0"/>
            </a:endParaRPr>
          </a:p>
        </p:txBody>
      </p:sp>
      <p:sp>
        <p:nvSpPr>
          <p:cNvPr id="10" name="Rectangle 9"/>
          <p:cNvSpPr/>
          <p:nvPr/>
        </p:nvSpPr>
        <p:spPr>
          <a:xfrm>
            <a:off x="5029200" y="1295400"/>
            <a:ext cx="3657600" cy="3810000"/>
          </a:xfrm>
          <a:prstGeom prst="rect">
            <a:avLst/>
          </a:prstGeom>
          <a:ln>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p:nvSpPr>
        <p:spPr>
          <a:xfrm>
            <a:off x="5181600" y="1447800"/>
            <a:ext cx="3352800" cy="350865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200" b="1" dirty="0" smtClean="0">
                <a:solidFill>
                  <a:srgbClr val="002060"/>
                </a:solidFill>
              </a:rPr>
              <a:t> </a:t>
            </a:r>
            <a:r>
              <a:rPr lang="en-US" sz="1000" b="1" dirty="0" smtClean="0">
                <a:solidFill>
                  <a:srgbClr val="002060"/>
                </a:solidFill>
              </a:rPr>
              <a:t>Kindergarten		</a:t>
            </a:r>
            <a:r>
              <a:rPr lang="en-US" sz="1000" b="1" i="1" dirty="0" smtClean="0">
                <a:solidFill>
                  <a:srgbClr val="002060"/>
                </a:solidFill>
              </a:rPr>
              <a:t>Grade </a:t>
            </a:r>
            <a:r>
              <a:rPr lang="en-US" sz="1000" b="1" i="1" dirty="0">
                <a:solidFill>
                  <a:srgbClr val="002060"/>
                </a:solidFill>
              </a:rPr>
              <a:t>IV 	</a:t>
            </a:r>
            <a:endParaRPr lang="en-US" sz="1000" b="1" i="1" dirty="0" smtClean="0">
              <a:solidFill>
                <a:srgbClr val="002060"/>
              </a:solidFill>
            </a:endParaRPr>
          </a:p>
          <a:p>
            <a:r>
              <a:rPr lang="sv-SE" sz="1000" dirty="0" smtClean="0">
                <a:solidFill>
                  <a:srgbClr val="002060"/>
                </a:solidFill>
              </a:rPr>
              <a:t>Olivia </a:t>
            </a:r>
            <a:r>
              <a:rPr lang="sv-SE" sz="1000" dirty="0">
                <a:solidFill>
                  <a:srgbClr val="002060"/>
                </a:solidFill>
              </a:rPr>
              <a:t>C. Dichoson 	Jane R. </a:t>
            </a:r>
            <a:r>
              <a:rPr lang="sv-SE" sz="1000" dirty="0" smtClean="0">
                <a:solidFill>
                  <a:srgbClr val="002060"/>
                </a:solidFill>
              </a:rPr>
              <a:t>Andrade 	</a:t>
            </a:r>
          </a:p>
          <a:p>
            <a:r>
              <a:rPr lang="en-US" sz="1000" dirty="0" smtClean="0">
                <a:solidFill>
                  <a:srgbClr val="002060"/>
                </a:solidFill>
              </a:rPr>
              <a:t> </a:t>
            </a:r>
            <a:r>
              <a:rPr lang="en-US" sz="1000" dirty="0" err="1" smtClean="0">
                <a:solidFill>
                  <a:srgbClr val="002060"/>
                </a:solidFill>
              </a:rPr>
              <a:t>Meriam</a:t>
            </a:r>
            <a:r>
              <a:rPr lang="en-US" sz="1000" dirty="0" smtClean="0">
                <a:solidFill>
                  <a:srgbClr val="002060"/>
                </a:solidFill>
              </a:rPr>
              <a:t> V. Javier 	</a:t>
            </a:r>
            <a:r>
              <a:rPr lang="en-US" sz="1000" dirty="0" err="1" smtClean="0">
                <a:solidFill>
                  <a:srgbClr val="002060"/>
                </a:solidFill>
              </a:rPr>
              <a:t>Visitacion</a:t>
            </a:r>
            <a:r>
              <a:rPr lang="en-US" sz="1000" dirty="0" smtClean="0">
                <a:solidFill>
                  <a:srgbClr val="002060"/>
                </a:solidFill>
              </a:rPr>
              <a:t> M. </a:t>
            </a:r>
            <a:r>
              <a:rPr lang="en-US" sz="1000" dirty="0" err="1" smtClean="0">
                <a:solidFill>
                  <a:srgbClr val="002060"/>
                </a:solidFill>
              </a:rPr>
              <a:t>Angala</a:t>
            </a:r>
            <a:r>
              <a:rPr lang="en-US" sz="1000" dirty="0" smtClean="0">
                <a:solidFill>
                  <a:srgbClr val="002060"/>
                </a:solidFill>
              </a:rPr>
              <a:t>  </a:t>
            </a:r>
            <a:r>
              <a:rPr lang="en-US" sz="1000" dirty="0" err="1" smtClean="0">
                <a:solidFill>
                  <a:srgbClr val="002060"/>
                </a:solidFill>
              </a:rPr>
              <a:t>Sharmaine</a:t>
            </a:r>
            <a:r>
              <a:rPr lang="en-US" sz="1000" dirty="0" smtClean="0">
                <a:solidFill>
                  <a:srgbClr val="002060"/>
                </a:solidFill>
              </a:rPr>
              <a:t> S. </a:t>
            </a:r>
            <a:r>
              <a:rPr lang="en-US" sz="1000" dirty="0" err="1" smtClean="0">
                <a:solidFill>
                  <a:srgbClr val="002060"/>
                </a:solidFill>
              </a:rPr>
              <a:t>Tagle</a:t>
            </a:r>
            <a:r>
              <a:rPr lang="en-US" sz="1000" dirty="0" smtClean="0">
                <a:solidFill>
                  <a:srgbClr val="002060"/>
                </a:solidFill>
              </a:rPr>
              <a:t> 	Lorena C. De </a:t>
            </a:r>
            <a:r>
              <a:rPr lang="en-US" sz="1000" dirty="0" err="1" smtClean="0">
                <a:solidFill>
                  <a:srgbClr val="002060"/>
                </a:solidFill>
              </a:rPr>
              <a:t>Asis</a:t>
            </a:r>
            <a:r>
              <a:rPr lang="en-US" sz="1000" dirty="0" smtClean="0">
                <a:solidFill>
                  <a:srgbClr val="002060"/>
                </a:solidFill>
              </a:rPr>
              <a:t> 	</a:t>
            </a:r>
          </a:p>
          <a:p>
            <a:r>
              <a:rPr lang="it-IT" sz="1000" dirty="0" smtClean="0">
                <a:solidFill>
                  <a:srgbClr val="002060"/>
                </a:solidFill>
              </a:rPr>
              <a:t>		Ma</a:t>
            </a:r>
            <a:r>
              <a:rPr lang="it-IT" sz="1000" dirty="0">
                <a:solidFill>
                  <a:srgbClr val="002060"/>
                </a:solidFill>
              </a:rPr>
              <a:t>. Riella Cea E. </a:t>
            </a:r>
            <a:r>
              <a:rPr lang="it-IT" sz="1000" dirty="0" smtClean="0">
                <a:solidFill>
                  <a:srgbClr val="002060"/>
                </a:solidFill>
              </a:rPr>
              <a:t>Olea</a:t>
            </a:r>
            <a:r>
              <a:rPr lang="en-US" sz="1000" b="1" dirty="0" smtClean="0">
                <a:solidFill>
                  <a:srgbClr val="002060"/>
                </a:solidFill>
              </a:rPr>
              <a:t> Grade </a:t>
            </a:r>
            <a:r>
              <a:rPr lang="en-US" sz="1000" b="1" dirty="0">
                <a:solidFill>
                  <a:srgbClr val="002060"/>
                </a:solidFill>
              </a:rPr>
              <a:t>I 	</a:t>
            </a:r>
          </a:p>
          <a:p>
            <a:r>
              <a:rPr lang="it-IT" sz="1000" dirty="0" smtClean="0">
                <a:solidFill>
                  <a:srgbClr val="002060"/>
                </a:solidFill>
              </a:rPr>
              <a:t>Annabelle </a:t>
            </a:r>
            <a:r>
              <a:rPr lang="it-IT" sz="1000" dirty="0">
                <a:solidFill>
                  <a:srgbClr val="002060"/>
                </a:solidFill>
              </a:rPr>
              <a:t>M. Curacha 	</a:t>
            </a:r>
            <a:r>
              <a:rPr lang="it-IT" sz="1000" b="1" i="1" dirty="0">
                <a:solidFill>
                  <a:srgbClr val="002060"/>
                </a:solidFill>
              </a:rPr>
              <a:t>Grade V 	</a:t>
            </a:r>
          </a:p>
          <a:p>
            <a:r>
              <a:rPr lang="it-IT" sz="1000" dirty="0" smtClean="0">
                <a:solidFill>
                  <a:srgbClr val="002060"/>
                </a:solidFill>
              </a:rPr>
              <a:t>Lucila </a:t>
            </a:r>
            <a:r>
              <a:rPr lang="it-IT" sz="1000" dirty="0">
                <a:solidFill>
                  <a:srgbClr val="002060"/>
                </a:solidFill>
              </a:rPr>
              <a:t>T. Solomon 	Mary Jane A. </a:t>
            </a:r>
            <a:r>
              <a:rPr lang="it-IT" sz="1000" dirty="0" smtClean="0">
                <a:solidFill>
                  <a:srgbClr val="002060"/>
                </a:solidFill>
              </a:rPr>
              <a:t>Vasquez </a:t>
            </a:r>
            <a:endParaRPr lang="it-IT" sz="1000" dirty="0">
              <a:solidFill>
                <a:srgbClr val="002060"/>
              </a:solidFill>
            </a:endParaRPr>
          </a:p>
          <a:p>
            <a:r>
              <a:rPr lang="en-US" sz="1000" dirty="0" err="1" smtClean="0">
                <a:solidFill>
                  <a:srgbClr val="002060"/>
                </a:solidFill>
              </a:rPr>
              <a:t>Judyline</a:t>
            </a:r>
            <a:r>
              <a:rPr lang="en-US" sz="1000" dirty="0" smtClean="0">
                <a:solidFill>
                  <a:srgbClr val="002060"/>
                </a:solidFill>
              </a:rPr>
              <a:t> </a:t>
            </a:r>
            <a:r>
              <a:rPr lang="en-US" sz="1000" dirty="0">
                <a:solidFill>
                  <a:srgbClr val="002060"/>
                </a:solidFill>
              </a:rPr>
              <a:t>T. Glee 	</a:t>
            </a:r>
            <a:r>
              <a:rPr lang="en-US" sz="1000" dirty="0" smtClean="0">
                <a:solidFill>
                  <a:srgbClr val="002060"/>
                </a:solidFill>
              </a:rPr>
              <a:t>	Mary </a:t>
            </a:r>
            <a:r>
              <a:rPr lang="en-US" sz="1000" dirty="0">
                <a:solidFill>
                  <a:srgbClr val="002060"/>
                </a:solidFill>
              </a:rPr>
              <a:t>Madeline B. </a:t>
            </a:r>
            <a:r>
              <a:rPr lang="en-US" sz="1000" dirty="0" err="1" smtClean="0">
                <a:solidFill>
                  <a:srgbClr val="002060"/>
                </a:solidFill>
              </a:rPr>
              <a:t>Sy</a:t>
            </a:r>
            <a:endParaRPr lang="en-US" sz="1000" dirty="0">
              <a:solidFill>
                <a:srgbClr val="002060"/>
              </a:solidFill>
            </a:endParaRPr>
          </a:p>
          <a:p>
            <a:r>
              <a:rPr lang="en-US" sz="1000" dirty="0" smtClean="0">
                <a:solidFill>
                  <a:srgbClr val="002060"/>
                </a:solidFill>
              </a:rPr>
              <a:t>		Mary </a:t>
            </a:r>
            <a:r>
              <a:rPr lang="en-US" sz="1000" dirty="0">
                <a:solidFill>
                  <a:srgbClr val="002060"/>
                </a:solidFill>
              </a:rPr>
              <a:t>Jane L. Cortez </a:t>
            </a:r>
          </a:p>
          <a:p>
            <a:r>
              <a:rPr lang="en-US" sz="1000" b="1" i="1" dirty="0" smtClean="0">
                <a:solidFill>
                  <a:srgbClr val="002060"/>
                </a:solidFill>
              </a:rPr>
              <a:t>Grade </a:t>
            </a:r>
            <a:r>
              <a:rPr lang="en-US" sz="1000" b="1" i="1" dirty="0">
                <a:solidFill>
                  <a:srgbClr val="002060"/>
                </a:solidFill>
              </a:rPr>
              <a:t>II </a:t>
            </a:r>
            <a:r>
              <a:rPr lang="en-US" sz="1000" b="1" i="1" dirty="0" smtClean="0">
                <a:solidFill>
                  <a:srgbClr val="002060"/>
                </a:solidFill>
              </a:rPr>
              <a:t>		</a:t>
            </a:r>
            <a:r>
              <a:rPr lang="en-US" sz="1000" dirty="0" err="1" smtClean="0">
                <a:solidFill>
                  <a:srgbClr val="002060"/>
                </a:solidFill>
              </a:rPr>
              <a:t>Cristine</a:t>
            </a:r>
            <a:r>
              <a:rPr lang="en-US" sz="1000" dirty="0" smtClean="0">
                <a:solidFill>
                  <a:srgbClr val="002060"/>
                </a:solidFill>
              </a:rPr>
              <a:t> </a:t>
            </a:r>
            <a:r>
              <a:rPr lang="en-US" sz="1000" dirty="0">
                <a:solidFill>
                  <a:srgbClr val="002060"/>
                </a:solidFill>
              </a:rPr>
              <a:t>Joy Lucas </a:t>
            </a:r>
            <a:endParaRPr lang="en-US" sz="1000" b="1" i="1" dirty="0">
              <a:solidFill>
                <a:srgbClr val="002060"/>
              </a:solidFill>
            </a:endParaRPr>
          </a:p>
          <a:p>
            <a:r>
              <a:rPr lang="en-US" sz="1000" dirty="0" err="1" smtClean="0">
                <a:solidFill>
                  <a:srgbClr val="002060"/>
                </a:solidFill>
              </a:rPr>
              <a:t>Zenaida</a:t>
            </a:r>
            <a:r>
              <a:rPr lang="en-US" sz="1000" dirty="0" smtClean="0">
                <a:solidFill>
                  <a:srgbClr val="002060"/>
                </a:solidFill>
              </a:rPr>
              <a:t> </a:t>
            </a:r>
            <a:r>
              <a:rPr lang="en-US" sz="1000" dirty="0">
                <a:solidFill>
                  <a:srgbClr val="002060"/>
                </a:solidFill>
              </a:rPr>
              <a:t>P. Bautista 	</a:t>
            </a:r>
          </a:p>
          <a:p>
            <a:r>
              <a:rPr lang="pt-BR" sz="1000" dirty="0" smtClean="0">
                <a:solidFill>
                  <a:srgbClr val="002060"/>
                </a:solidFill>
              </a:rPr>
              <a:t>Editha </a:t>
            </a:r>
            <a:r>
              <a:rPr lang="pt-BR" sz="1000" dirty="0">
                <a:solidFill>
                  <a:srgbClr val="002060"/>
                </a:solidFill>
              </a:rPr>
              <a:t>C. Cajucom 	</a:t>
            </a:r>
            <a:r>
              <a:rPr lang="pt-BR" sz="1000" b="1" dirty="0">
                <a:solidFill>
                  <a:srgbClr val="002060"/>
                </a:solidFill>
              </a:rPr>
              <a:t>Grade VI 	</a:t>
            </a:r>
          </a:p>
          <a:p>
            <a:r>
              <a:rPr lang="it-IT" sz="1000" dirty="0" smtClean="0">
                <a:solidFill>
                  <a:srgbClr val="002060"/>
                </a:solidFill>
              </a:rPr>
              <a:t>Jenevive </a:t>
            </a:r>
            <a:r>
              <a:rPr lang="it-IT" sz="1000" dirty="0">
                <a:solidFill>
                  <a:srgbClr val="002060"/>
                </a:solidFill>
              </a:rPr>
              <a:t>R. Basilis 	</a:t>
            </a:r>
            <a:r>
              <a:rPr lang="it-IT" sz="1000" dirty="0" smtClean="0">
                <a:solidFill>
                  <a:srgbClr val="002060"/>
                </a:solidFill>
              </a:rPr>
              <a:t>Maricon P. </a:t>
            </a:r>
            <a:r>
              <a:rPr lang="it-IT" sz="1000" dirty="0">
                <a:solidFill>
                  <a:srgbClr val="002060"/>
                </a:solidFill>
              </a:rPr>
              <a:t>Perez 	</a:t>
            </a:r>
          </a:p>
          <a:p>
            <a:r>
              <a:rPr lang="it-IT" sz="1000" dirty="0" smtClean="0">
                <a:solidFill>
                  <a:srgbClr val="002060"/>
                </a:solidFill>
              </a:rPr>
              <a:t>Cherry </a:t>
            </a:r>
            <a:r>
              <a:rPr lang="it-IT" sz="1000" dirty="0">
                <a:solidFill>
                  <a:srgbClr val="002060"/>
                </a:solidFill>
              </a:rPr>
              <a:t>May H. Domalaon 	Ma. Teresa O. Lamoste </a:t>
            </a:r>
          </a:p>
          <a:p>
            <a:r>
              <a:rPr lang="en-US" sz="1000" dirty="0" smtClean="0">
                <a:solidFill>
                  <a:srgbClr val="002060"/>
                </a:solidFill>
              </a:rPr>
              <a:t>		</a:t>
            </a:r>
            <a:r>
              <a:rPr lang="en-US" sz="1000" dirty="0" err="1" smtClean="0">
                <a:solidFill>
                  <a:srgbClr val="002060"/>
                </a:solidFill>
              </a:rPr>
              <a:t>Maricris</a:t>
            </a:r>
            <a:r>
              <a:rPr lang="en-US" sz="1000" dirty="0" smtClean="0">
                <a:solidFill>
                  <a:srgbClr val="002060"/>
                </a:solidFill>
              </a:rPr>
              <a:t> </a:t>
            </a:r>
            <a:r>
              <a:rPr lang="en-US" sz="1000" dirty="0">
                <a:solidFill>
                  <a:srgbClr val="002060"/>
                </a:solidFill>
              </a:rPr>
              <a:t>T. So 	</a:t>
            </a:r>
          </a:p>
          <a:p>
            <a:r>
              <a:rPr lang="en-US" sz="1000" b="1" i="1" dirty="0">
                <a:solidFill>
                  <a:srgbClr val="002060"/>
                </a:solidFill>
              </a:rPr>
              <a:t>Grade III </a:t>
            </a:r>
            <a:r>
              <a:rPr lang="en-US" sz="1000" b="1" i="1" dirty="0" smtClean="0">
                <a:solidFill>
                  <a:srgbClr val="002060"/>
                </a:solidFill>
              </a:rPr>
              <a:t>	</a:t>
            </a:r>
            <a:r>
              <a:rPr lang="en-US" sz="1000" b="1" i="1" dirty="0">
                <a:solidFill>
                  <a:srgbClr val="002060"/>
                </a:solidFill>
              </a:rPr>
              <a:t>	</a:t>
            </a:r>
            <a:r>
              <a:rPr lang="en-US" sz="1000" dirty="0">
                <a:solidFill>
                  <a:srgbClr val="002060"/>
                </a:solidFill>
              </a:rPr>
              <a:t>Teresa C. </a:t>
            </a:r>
            <a:r>
              <a:rPr lang="en-US" sz="1000" dirty="0" smtClean="0">
                <a:solidFill>
                  <a:srgbClr val="002060"/>
                </a:solidFill>
              </a:rPr>
              <a:t>Herrera</a:t>
            </a:r>
            <a:r>
              <a:rPr lang="en-US" sz="1000" b="1" i="1" dirty="0">
                <a:solidFill>
                  <a:srgbClr val="002060"/>
                </a:solidFill>
              </a:rPr>
              <a:t>	</a:t>
            </a:r>
          </a:p>
          <a:p>
            <a:r>
              <a:rPr lang="en-US" sz="1000" dirty="0" smtClean="0">
                <a:solidFill>
                  <a:srgbClr val="002060"/>
                </a:solidFill>
              </a:rPr>
              <a:t>Arlene D. </a:t>
            </a:r>
            <a:r>
              <a:rPr lang="en-US" sz="1000" dirty="0" err="1">
                <a:solidFill>
                  <a:srgbClr val="002060"/>
                </a:solidFill>
              </a:rPr>
              <a:t>Fajardo</a:t>
            </a:r>
            <a:r>
              <a:rPr lang="en-US" sz="1000" dirty="0">
                <a:solidFill>
                  <a:srgbClr val="002060"/>
                </a:solidFill>
              </a:rPr>
              <a:t> 	</a:t>
            </a:r>
          </a:p>
          <a:p>
            <a:r>
              <a:rPr lang="en-US" sz="1000" dirty="0">
                <a:solidFill>
                  <a:srgbClr val="002060"/>
                </a:solidFill>
              </a:rPr>
              <a:t>Gloria T. </a:t>
            </a:r>
            <a:r>
              <a:rPr lang="en-US" sz="1000" dirty="0" smtClean="0">
                <a:solidFill>
                  <a:srgbClr val="002060"/>
                </a:solidFill>
              </a:rPr>
              <a:t>Bautista	 </a:t>
            </a:r>
            <a:r>
              <a:rPr lang="en-US" sz="1000" dirty="0">
                <a:solidFill>
                  <a:srgbClr val="002060"/>
                </a:solidFill>
              </a:rPr>
              <a:t>	</a:t>
            </a:r>
            <a:r>
              <a:rPr lang="en-US" sz="1000" b="1" i="1" dirty="0">
                <a:solidFill>
                  <a:srgbClr val="002060"/>
                </a:solidFill>
              </a:rPr>
              <a:t>Subject Teachers 	</a:t>
            </a:r>
          </a:p>
          <a:p>
            <a:r>
              <a:rPr lang="es-ES" sz="1000" dirty="0" err="1">
                <a:solidFill>
                  <a:srgbClr val="002060"/>
                </a:solidFill>
              </a:rPr>
              <a:t>Marites</a:t>
            </a:r>
            <a:r>
              <a:rPr lang="es-ES" sz="1000" dirty="0">
                <a:solidFill>
                  <a:srgbClr val="002060"/>
                </a:solidFill>
              </a:rPr>
              <a:t> V. Sabanal 	</a:t>
            </a:r>
            <a:r>
              <a:rPr lang="en-US" sz="1000" dirty="0" smtClean="0">
                <a:solidFill>
                  <a:srgbClr val="002060"/>
                </a:solidFill>
              </a:rPr>
              <a:t>Arnold A. </a:t>
            </a:r>
            <a:r>
              <a:rPr lang="en-US" sz="1000" dirty="0" err="1" smtClean="0">
                <a:solidFill>
                  <a:srgbClr val="002060"/>
                </a:solidFill>
              </a:rPr>
              <a:t>Dela</a:t>
            </a:r>
            <a:r>
              <a:rPr lang="en-US" sz="1000" dirty="0" smtClean="0">
                <a:solidFill>
                  <a:srgbClr val="002060"/>
                </a:solidFill>
              </a:rPr>
              <a:t> Cruz </a:t>
            </a:r>
            <a:endParaRPr lang="es-ES" sz="1000" dirty="0">
              <a:solidFill>
                <a:srgbClr val="002060"/>
              </a:solidFill>
            </a:endParaRPr>
          </a:p>
          <a:p>
            <a:r>
              <a:rPr lang="pt-BR" sz="1000" dirty="0">
                <a:solidFill>
                  <a:srgbClr val="002060"/>
                </a:solidFill>
              </a:rPr>
              <a:t>Emma Ruth T. Burgos 	Ria C. Palma 	</a:t>
            </a:r>
          </a:p>
          <a:p>
            <a:r>
              <a:rPr lang="en-US" sz="1000" dirty="0">
                <a:solidFill>
                  <a:srgbClr val="002060"/>
                </a:solidFill>
              </a:rPr>
              <a:t>	</a:t>
            </a:r>
          </a:p>
        </p:txBody>
      </p:sp>
      <p:sp>
        <p:nvSpPr>
          <p:cNvPr id="12" name="Rectangle 11"/>
          <p:cNvSpPr/>
          <p:nvPr/>
        </p:nvSpPr>
        <p:spPr>
          <a:xfrm>
            <a:off x="4876800" y="5486400"/>
            <a:ext cx="3886200" cy="646331"/>
          </a:xfrm>
          <a:prstGeom prst="rect">
            <a:avLst/>
          </a:prstGeom>
        </p:spPr>
        <p:txBody>
          <a:bodyPr wrap="square">
            <a:spAutoFit/>
          </a:bodyPr>
          <a:lstStyle/>
          <a:p>
            <a:pPr algn="ctr"/>
            <a:r>
              <a:rPr lang="en-US" b="1" dirty="0">
                <a:solidFill>
                  <a:schemeClr val="bg1"/>
                </a:solidFill>
                <a:latin typeface="Berlin Sans FB Demi" pitchFamily="34" charset="0"/>
              </a:rPr>
              <a:t>LYN GRACE D. ABANADOR </a:t>
            </a:r>
          </a:p>
          <a:p>
            <a:pPr algn="ctr"/>
            <a:r>
              <a:rPr lang="en-US" b="1" dirty="0">
                <a:solidFill>
                  <a:schemeClr val="bg1"/>
                </a:solidFill>
                <a:latin typeface="Berlin Sans FB Demi" pitchFamily="34" charset="0"/>
              </a:rPr>
              <a:t>Principal I </a:t>
            </a:r>
            <a:endParaRPr lang="en-US" dirty="0">
              <a:solidFill>
                <a:schemeClr val="bg1"/>
              </a:solidFill>
              <a:latin typeface="Berlin Sans FB Demi" pitchFamily="34" charset="0"/>
            </a:endParaRPr>
          </a:p>
        </p:txBody>
      </p:sp>
      <p:sp>
        <p:nvSpPr>
          <p:cNvPr id="13" name="TextBox 12"/>
          <p:cNvSpPr txBox="1"/>
          <p:nvPr/>
        </p:nvSpPr>
        <p:spPr>
          <a:xfrm>
            <a:off x="228600" y="3962400"/>
            <a:ext cx="4267200" cy="2308324"/>
          </a:xfrm>
          <a:prstGeom prst="rect">
            <a:avLst/>
          </a:prstGeom>
          <a:noFill/>
        </p:spPr>
        <p:txBody>
          <a:bodyPr wrap="square" rtlCol="0">
            <a:spAutoFit/>
          </a:bodyPr>
          <a:lstStyle/>
          <a:p>
            <a:pPr algn="just"/>
            <a:r>
              <a:rPr lang="en-US" sz="1600" dirty="0" smtClean="0"/>
              <a:t>       </a:t>
            </a:r>
            <a:r>
              <a:rPr lang="en-US" sz="1600" dirty="0" smtClean="0">
                <a:solidFill>
                  <a:schemeClr val="bg1"/>
                </a:solidFill>
                <a:latin typeface="Agency FB" pitchFamily="34" charset="0"/>
              </a:rPr>
              <a:t>PFCS aims to provide a nurturing environment committed to achieving excellence. Headed by a wholehearted and enthusiastic principal, Mrs. Lyn Grace D. </a:t>
            </a:r>
            <a:r>
              <a:rPr lang="en-US" sz="1600" dirty="0" err="1" smtClean="0">
                <a:solidFill>
                  <a:schemeClr val="bg1"/>
                </a:solidFill>
                <a:latin typeface="Agency FB" pitchFamily="34" charset="0"/>
              </a:rPr>
              <a:t>Abanador</a:t>
            </a:r>
            <a:r>
              <a:rPr lang="en-US" sz="1600" dirty="0" smtClean="0">
                <a:solidFill>
                  <a:schemeClr val="bg1"/>
                </a:solidFill>
                <a:latin typeface="Agency FB" pitchFamily="34" charset="0"/>
              </a:rPr>
              <a:t>. Close supervision to the school projects, implementing new school policies for improvement. In partnership with stakeholders, faculty members and parents strengthened to ensure the success of plans and projects</a:t>
            </a:r>
            <a:r>
              <a:rPr lang="en-US" sz="1600" dirty="0" smtClean="0">
                <a:latin typeface="Agency FB" pitchFamily="34" charset="0"/>
              </a:rPr>
              <a:t>. </a:t>
            </a:r>
          </a:p>
          <a:p>
            <a:pPr algn="just"/>
            <a:r>
              <a:rPr lang="en-US" sz="1600" dirty="0" smtClean="0">
                <a:latin typeface="Agency FB" pitchFamily="34" charset="0"/>
              </a:rPr>
              <a:t>          </a:t>
            </a:r>
          </a:p>
          <a:p>
            <a:pPr algn="just"/>
            <a:r>
              <a:rPr lang="en-US" sz="1600" dirty="0" smtClean="0">
                <a:latin typeface="Agency FB" pitchFamily="34" charset="0"/>
              </a:rPr>
              <a:t>	</a:t>
            </a:r>
          </a:p>
        </p:txBody>
      </p:sp>
      <p:sp>
        <p:nvSpPr>
          <p:cNvPr id="17" name="TextBox 16"/>
          <p:cNvSpPr txBox="1"/>
          <p:nvPr/>
        </p:nvSpPr>
        <p:spPr>
          <a:xfrm>
            <a:off x="228600" y="3581400"/>
            <a:ext cx="1905000" cy="369332"/>
          </a:xfrm>
          <a:prstGeom prst="rect">
            <a:avLst/>
          </a:prstGeom>
          <a:noFill/>
        </p:spPr>
        <p:txBody>
          <a:bodyPr wrap="square" rtlCol="0">
            <a:spAutoFit/>
          </a:bodyPr>
          <a:lstStyle/>
          <a:p>
            <a:r>
              <a:rPr lang="en-US" b="1" dirty="0" smtClean="0">
                <a:solidFill>
                  <a:srgbClr val="FFFF00"/>
                </a:solidFill>
              </a:rPr>
              <a:t>INTRODUCTION</a:t>
            </a:r>
            <a:endParaRPr lang="en-US" b="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Image result for vector rainbow designs"/>
          <p:cNvPicPr/>
          <p:nvPr/>
        </p:nvPicPr>
        <p:blipFill>
          <a:blip r:embed="rId2"/>
          <a:srcRect l="3510" t="3125" r="3482" b="3125"/>
          <a:stretch>
            <a:fillRect/>
          </a:stretch>
        </p:blipFill>
        <p:spPr bwMode="auto">
          <a:xfrm>
            <a:off x="4572000" y="0"/>
            <a:ext cx="4572000" cy="6858000"/>
          </a:xfrm>
          <a:prstGeom prst="rect">
            <a:avLst/>
          </a:prstGeom>
          <a:noFill/>
          <a:ln w="9525">
            <a:noFill/>
            <a:miter lim="800000"/>
            <a:headEnd/>
            <a:tailEnd/>
          </a:ln>
        </p:spPr>
      </p:pic>
      <p:sp>
        <p:nvSpPr>
          <p:cNvPr id="5" name="Rectangle 4"/>
          <p:cNvSpPr/>
          <p:nvPr/>
        </p:nvSpPr>
        <p:spPr>
          <a:xfrm>
            <a:off x="5791200" y="990600"/>
            <a:ext cx="1905000" cy="338554"/>
          </a:xfrm>
          <a:prstGeom prst="rect">
            <a:avLst/>
          </a:prstGeom>
          <a:noFill/>
        </p:spPr>
        <p:txBody>
          <a:bodyPr wrap="square" lIns="91440" tIns="45720" rIns="91440" bIns="45720">
            <a:spAutoFit/>
          </a:bodyPr>
          <a:lstStyle/>
          <a:p>
            <a:pPr algn="ctr"/>
            <a:r>
              <a:rPr lang="en-US" sz="1600" cap="none" spc="0" dirty="0" smtClean="0">
                <a:ln w="1905"/>
                <a:solidFill>
                  <a:srgbClr val="7030A0"/>
                </a:solidFill>
                <a:effectLst>
                  <a:innerShdw blurRad="69850" dist="43180" dir="5400000">
                    <a:srgbClr val="000000">
                      <a:alpha val="65000"/>
                    </a:srgbClr>
                  </a:innerShdw>
                </a:effectLst>
                <a:latin typeface="Britannic Bold" pitchFamily="34" charset="0"/>
              </a:rPr>
              <a:t>A. ENROLLMENT</a:t>
            </a:r>
          </a:p>
        </p:txBody>
      </p:sp>
      <p:pic>
        <p:nvPicPr>
          <p:cNvPr id="24" name="Picture 23" descr="Image result for vector rainbow designs"/>
          <p:cNvPicPr/>
          <p:nvPr/>
        </p:nvPicPr>
        <p:blipFill>
          <a:blip r:embed="rId2"/>
          <a:srcRect l="3510" t="3125" r="3482" b="3125"/>
          <a:stretch>
            <a:fillRect/>
          </a:stretch>
        </p:blipFill>
        <p:spPr bwMode="auto">
          <a:xfrm>
            <a:off x="0" y="0"/>
            <a:ext cx="4572000" cy="6858000"/>
          </a:xfrm>
          <a:prstGeom prst="rect">
            <a:avLst/>
          </a:prstGeom>
          <a:noFill/>
          <a:ln w="9525">
            <a:noFill/>
            <a:miter lim="800000"/>
            <a:headEnd/>
            <a:tailEnd/>
          </a:ln>
        </p:spPr>
      </p:pic>
      <p:graphicFrame>
        <p:nvGraphicFramePr>
          <p:cNvPr id="32" name="Chart 31"/>
          <p:cNvGraphicFramePr/>
          <p:nvPr/>
        </p:nvGraphicFramePr>
        <p:xfrm>
          <a:off x="4724400" y="-2286000"/>
          <a:ext cx="5029200" cy="8001000"/>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4876800" y="5715000"/>
            <a:ext cx="39624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solidFill>
                  <a:schemeClr val="bg1"/>
                </a:solidFill>
                <a:latin typeface="Playbill" pitchFamily="82" charset="0"/>
              </a:rPr>
              <a:t>School Year 2016-2017 has a total enrolment of 1,201 consisting of 618 males, 583 females from Kinder to Grades Six. </a:t>
            </a:r>
            <a:endParaRPr lang="en-US" dirty="0">
              <a:solidFill>
                <a:schemeClr val="bg1"/>
              </a:solidFill>
              <a:latin typeface="Playbill" pitchFamily="82" charset="0"/>
            </a:endParaRPr>
          </a:p>
        </p:txBody>
      </p:sp>
      <p:sp>
        <p:nvSpPr>
          <p:cNvPr id="8" name="Rectangle 7"/>
          <p:cNvSpPr/>
          <p:nvPr/>
        </p:nvSpPr>
        <p:spPr>
          <a:xfrm>
            <a:off x="-228600" y="0"/>
            <a:ext cx="4800600" cy="6709529"/>
          </a:xfrm>
          <a:prstGeom prst="rect">
            <a:avLst/>
          </a:prstGeom>
        </p:spPr>
        <p:txBody>
          <a:bodyPr wrap="square">
            <a:spAutoFit/>
          </a:bodyPr>
          <a:lstStyle/>
          <a:p>
            <a:pPr algn="ctr"/>
            <a:r>
              <a:rPr lang="en-US" b="1" dirty="0" smtClean="0">
                <a:solidFill>
                  <a:srgbClr val="7030A0"/>
                </a:solidFill>
                <a:latin typeface="Agency FB" pitchFamily="34" charset="0"/>
              </a:rPr>
              <a:t>SCHOOL GOVERNING COUNCIL</a:t>
            </a:r>
            <a:endParaRPr lang="en-US" sz="1000" b="1" dirty="0" smtClean="0">
              <a:solidFill>
                <a:srgbClr val="7030A0"/>
              </a:solidFill>
              <a:latin typeface="Agency FB" pitchFamily="34" charset="0"/>
            </a:endParaRPr>
          </a:p>
          <a:p>
            <a:pPr algn="ctr"/>
            <a:endParaRPr lang="en-US" sz="1200" b="1" dirty="0" smtClean="0">
              <a:solidFill>
                <a:schemeClr val="bg1"/>
              </a:solidFill>
              <a:latin typeface="Agency FB" pitchFamily="34" charset="0"/>
            </a:endParaRPr>
          </a:p>
          <a:p>
            <a:pPr algn="ctr"/>
            <a:r>
              <a:rPr lang="en-US" sz="1200" b="1" dirty="0" smtClean="0">
                <a:solidFill>
                  <a:schemeClr val="bg1"/>
                </a:solidFill>
                <a:latin typeface="Agency FB" pitchFamily="34" charset="0"/>
              </a:rPr>
              <a:t>LYN </a:t>
            </a:r>
            <a:r>
              <a:rPr lang="en-US" sz="1200" b="1" dirty="0">
                <a:solidFill>
                  <a:schemeClr val="bg1"/>
                </a:solidFill>
                <a:latin typeface="Agency FB" pitchFamily="34" charset="0"/>
              </a:rPr>
              <a:t>GRACE D. ABANADOR </a:t>
            </a:r>
          </a:p>
          <a:p>
            <a:pPr algn="ctr"/>
            <a:r>
              <a:rPr lang="en-US" sz="1200" dirty="0" smtClean="0">
                <a:solidFill>
                  <a:schemeClr val="bg1"/>
                </a:solidFill>
                <a:latin typeface="Agency FB" pitchFamily="34" charset="0"/>
              </a:rPr>
              <a:t>Team </a:t>
            </a:r>
            <a:r>
              <a:rPr lang="en-US" sz="1200" dirty="0">
                <a:solidFill>
                  <a:schemeClr val="bg1"/>
                </a:solidFill>
                <a:latin typeface="Agency FB" pitchFamily="34" charset="0"/>
              </a:rPr>
              <a:t>Leader </a:t>
            </a:r>
            <a:r>
              <a:rPr lang="en-US" sz="1200" dirty="0" smtClean="0">
                <a:solidFill>
                  <a:schemeClr val="bg1"/>
                </a:solidFill>
                <a:latin typeface="Agency FB" pitchFamily="34" charset="0"/>
              </a:rPr>
              <a:t>               </a:t>
            </a:r>
          </a:p>
          <a:p>
            <a:r>
              <a:rPr lang="en-US" sz="1200" b="1" dirty="0">
                <a:solidFill>
                  <a:srgbClr val="002060"/>
                </a:solidFill>
                <a:latin typeface="Agency FB" pitchFamily="34" charset="0"/>
              </a:rPr>
              <a:t> </a:t>
            </a:r>
            <a:r>
              <a:rPr lang="en-US" sz="1200" b="1" dirty="0" smtClean="0">
                <a:solidFill>
                  <a:srgbClr val="002060"/>
                </a:solidFill>
                <a:latin typeface="Agency FB" pitchFamily="34" charset="0"/>
              </a:rPr>
              <a:t>                      </a:t>
            </a:r>
            <a:r>
              <a:rPr lang="en-US" sz="1200" b="1" dirty="0" smtClean="0">
                <a:solidFill>
                  <a:schemeClr val="bg1"/>
                </a:solidFill>
                <a:latin typeface="Agency FB" pitchFamily="34" charset="0"/>
              </a:rPr>
              <a:t>SOFIA </a:t>
            </a:r>
            <a:r>
              <a:rPr lang="en-US" sz="1200" b="1" dirty="0">
                <a:solidFill>
                  <a:schemeClr val="bg1"/>
                </a:solidFill>
                <a:latin typeface="Agency FB" pitchFamily="34" charset="0"/>
              </a:rPr>
              <a:t>LAURA </a:t>
            </a:r>
            <a:r>
              <a:rPr lang="en-US" sz="1200" b="1" dirty="0" smtClean="0">
                <a:solidFill>
                  <a:schemeClr val="bg1"/>
                </a:solidFill>
                <a:latin typeface="Agency FB" pitchFamily="34" charset="0"/>
              </a:rPr>
              <a:t>BARCELONA                            ARNOLD A. DELA  CRUZ</a:t>
            </a:r>
          </a:p>
          <a:p>
            <a:r>
              <a:rPr lang="en-US" sz="1200" dirty="0" smtClean="0">
                <a:solidFill>
                  <a:schemeClr val="bg1"/>
                </a:solidFill>
                <a:latin typeface="Agency FB" pitchFamily="34" charset="0"/>
              </a:rPr>
              <a:t>                         Student Representative                                 Teacher Representative  </a:t>
            </a:r>
          </a:p>
          <a:p>
            <a:endParaRPr lang="en-US" sz="1200" dirty="0" smtClean="0">
              <a:solidFill>
                <a:schemeClr val="bg1"/>
              </a:solidFill>
              <a:latin typeface="Agency FB" pitchFamily="34" charset="0"/>
            </a:endParaRPr>
          </a:p>
          <a:p>
            <a:r>
              <a:rPr lang="en-US" sz="1200" dirty="0">
                <a:solidFill>
                  <a:schemeClr val="bg1"/>
                </a:solidFill>
                <a:latin typeface="Agency FB" pitchFamily="34" charset="0"/>
              </a:rPr>
              <a:t> </a:t>
            </a:r>
            <a:r>
              <a:rPr lang="en-US" sz="1200" dirty="0" smtClean="0">
                <a:solidFill>
                  <a:schemeClr val="bg1"/>
                </a:solidFill>
                <a:latin typeface="Agency FB" pitchFamily="34" charset="0"/>
              </a:rPr>
              <a:t>                          </a:t>
            </a:r>
            <a:r>
              <a:rPr lang="it-IT" sz="1200" b="1" dirty="0" smtClean="0">
                <a:solidFill>
                  <a:schemeClr val="bg1"/>
                </a:solidFill>
                <a:latin typeface="Agency FB" pitchFamily="34" charset="0"/>
              </a:rPr>
              <a:t>ROMEO </a:t>
            </a:r>
            <a:r>
              <a:rPr lang="it-IT" sz="1200" b="1" dirty="0">
                <a:solidFill>
                  <a:schemeClr val="bg1"/>
                </a:solidFill>
                <a:latin typeface="Agency FB" pitchFamily="34" charset="0"/>
              </a:rPr>
              <a:t>ANGUSTIA </a:t>
            </a:r>
            <a:r>
              <a:rPr lang="it-IT" sz="1200" b="1" dirty="0" smtClean="0">
                <a:solidFill>
                  <a:schemeClr val="bg1"/>
                </a:solidFill>
                <a:latin typeface="Agency FB" pitchFamily="34" charset="0"/>
              </a:rPr>
              <a:t>                                            FRED </a:t>
            </a:r>
            <a:r>
              <a:rPr lang="it-IT" sz="1200" b="1" dirty="0">
                <a:solidFill>
                  <a:schemeClr val="bg1"/>
                </a:solidFill>
                <a:latin typeface="Agency FB" pitchFamily="34" charset="0"/>
              </a:rPr>
              <a:t>H. MORANTE </a:t>
            </a:r>
          </a:p>
          <a:p>
            <a:r>
              <a:rPr lang="en-US" sz="1200" dirty="0" smtClean="0">
                <a:solidFill>
                  <a:schemeClr val="bg1"/>
                </a:solidFill>
                <a:latin typeface="Agency FB" pitchFamily="34" charset="0"/>
              </a:rPr>
              <a:t>                        Parent Representative                               Educ</a:t>
            </a:r>
            <a:r>
              <a:rPr lang="en-US" sz="1200" dirty="0">
                <a:solidFill>
                  <a:schemeClr val="bg1"/>
                </a:solidFill>
                <a:latin typeface="Agency FB" pitchFamily="34" charset="0"/>
              </a:rPr>
              <a:t>. </a:t>
            </a:r>
            <a:r>
              <a:rPr lang="en-US" sz="1200" dirty="0" smtClean="0">
                <a:solidFill>
                  <a:schemeClr val="bg1"/>
                </a:solidFill>
                <a:latin typeface="Agency FB" pitchFamily="34" charset="0"/>
              </a:rPr>
              <a:t>Committee/LGU Representative </a:t>
            </a:r>
            <a:endParaRPr lang="en-US" sz="1200" dirty="0">
              <a:solidFill>
                <a:schemeClr val="bg1"/>
              </a:solidFill>
              <a:latin typeface="Agency FB" pitchFamily="34" charset="0"/>
            </a:endParaRPr>
          </a:p>
          <a:p>
            <a:pPr algn="ctr"/>
            <a:endParaRPr lang="en-US" sz="1200" b="1" dirty="0" smtClean="0">
              <a:solidFill>
                <a:schemeClr val="bg1"/>
              </a:solidFill>
              <a:latin typeface="Agency FB" pitchFamily="34" charset="0"/>
            </a:endParaRPr>
          </a:p>
          <a:p>
            <a:pPr algn="ctr"/>
            <a:r>
              <a:rPr lang="en-US" sz="1200" b="1" dirty="0" smtClean="0">
                <a:solidFill>
                  <a:schemeClr val="bg1"/>
                </a:solidFill>
                <a:latin typeface="Agency FB" pitchFamily="34" charset="0"/>
              </a:rPr>
              <a:t>		                        EDITHA </a:t>
            </a:r>
            <a:r>
              <a:rPr lang="en-US" sz="1200" b="1" dirty="0">
                <a:solidFill>
                  <a:schemeClr val="bg1"/>
                </a:solidFill>
                <a:latin typeface="Agency FB" pitchFamily="34" charset="0"/>
              </a:rPr>
              <a:t>C. </a:t>
            </a:r>
            <a:r>
              <a:rPr lang="en-US" sz="1200" b="1" dirty="0" smtClean="0">
                <a:solidFill>
                  <a:schemeClr val="bg1"/>
                </a:solidFill>
                <a:latin typeface="Agency FB" pitchFamily="34" charset="0"/>
              </a:rPr>
              <a:t>CAJUCOM </a:t>
            </a:r>
          </a:p>
          <a:p>
            <a:r>
              <a:rPr lang="en-US" sz="1200" dirty="0" smtClean="0">
                <a:solidFill>
                  <a:schemeClr val="bg1"/>
                </a:solidFill>
                <a:latin typeface="Agency FB" pitchFamily="34" charset="0"/>
              </a:rPr>
              <a:t>              	Member of BORMMC                                 Member of Child Protection Policy</a:t>
            </a:r>
          </a:p>
          <a:p>
            <a:pPr algn="ctr"/>
            <a:r>
              <a:rPr lang="en-US" sz="1200" dirty="0" smtClean="0">
                <a:solidFill>
                  <a:schemeClr val="bg1"/>
                </a:solidFill>
                <a:latin typeface="Agency FB" pitchFamily="34" charset="0"/>
              </a:rPr>
              <a:t> </a:t>
            </a:r>
          </a:p>
          <a:p>
            <a:r>
              <a:rPr lang="en-US" sz="1200" b="1" dirty="0">
                <a:solidFill>
                  <a:schemeClr val="bg1"/>
                </a:solidFill>
                <a:latin typeface="Agency FB" pitchFamily="34" charset="0"/>
              </a:rPr>
              <a:t> </a:t>
            </a:r>
            <a:r>
              <a:rPr lang="en-US" sz="1200" b="1" dirty="0" smtClean="0">
                <a:solidFill>
                  <a:schemeClr val="bg1"/>
                </a:solidFill>
                <a:latin typeface="Agency FB" pitchFamily="34" charset="0"/>
              </a:rPr>
              <a:t>                         ERIBERTO </a:t>
            </a:r>
            <a:r>
              <a:rPr lang="en-US" sz="1200" b="1" dirty="0">
                <a:solidFill>
                  <a:schemeClr val="bg1"/>
                </a:solidFill>
                <a:latin typeface="Agency FB" pitchFamily="34" charset="0"/>
              </a:rPr>
              <a:t>P. BELISANO JR</a:t>
            </a:r>
            <a:r>
              <a:rPr lang="en-US" sz="1200" b="1" dirty="0" smtClean="0">
                <a:solidFill>
                  <a:schemeClr val="bg1"/>
                </a:solidFill>
                <a:latin typeface="Agency FB" pitchFamily="34" charset="0"/>
              </a:rPr>
              <a:t>.                                </a:t>
            </a:r>
            <a:r>
              <a:rPr lang="en-US" sz="1200" b="1" dirty="0">
                <a:solidFill>
                  <a:schemeClr val="bg1"/>
                </a:solidFill>
                <a:latin typeface="Agency FB" pitchFamily="34" charset="0"/>
              </a:rPr>
              <a:t>SONIA S. BOTICTIC </a:t>
            </a:r>
          </a:p>
          <a:p>
            <a:r>
              <a:rPr lang="en-US" sz="1200" dirty="0" smtClean="0">
                <a:solidFill>
                  <a:schemeClr val="bg1"/>
                </a:solidFill>
                <a:latin typeface="Agency FB" pitchFamily="34" charset="0"/>
              </a:rPr>
              <a:t>                       </a:t>
            </a:r>
            <a:r>
              <a:rPr lang="en-US" sz="1200" dirty="0" err="1" smtClean="0">
                <a:solidFill>
                  <a:schemeClr val="bg1"/>
                </a:solidFill>
                <a:latin typeface="Agency FB" pitchFamily="34" charset="0"/>
              </a:rPr>
              <a:t>Brgy</a:t>
            </a:r>
            <a:r>
              <a:rPr lang="en-US" sz="1200" dirty="0">
                <a:solidFill>
                  <a:schemeClr val="bg1"/>
                </a:solidFill>
                <a:latin typeface="Agency FB" pitchFamily="34" charset="0"/>
              </a:rPr>
              <a:t>. Chairman/SGC </a:t>
            </a:r>
            <a:r>
              <a:rPr lang="en-US" sz="1200" dirty="0" smtClean="0">
                <a:solidFill>
                  <a:schemeClr val="bg1"/>
                </a:solidFill>
                <a:latin typeface="Agency FB" pitchFamily="34" charset="0"/>
              </a:rPr>
              <a:t>Chairman                                    </a:t>
            </a:r>
            <a:r>
              <a:rPr lang="en-US" sz="1200" dirty="0">
                <a:solidFill>
                  <a:schemeClr val="bg1"/>
                </a:solidFill>
                <a:latin typeface="Agency FB" pitchFamily="34" charset="0"/>
              </a:rPr>
              <a:t>Member, NGO </a:t>
            </a:r>
            <a:endParaRPr lang="en-US" sz="1200" dirty="0" smtClean="0">
              <a:solidFill>
                <a:schemeClr val="bg1"/>
              </a:solidFill>
              <a:latin typeface="Agency FB" pitchFamily="34" charset="0"/>
            </a:endParaRPr>
          </a:p>
          <a:p>
            <a:pPr algn="ctr"/>
            <a:endParaRPr lang="en-US" sz="1200" dirty="0">
              <a:solidFill>
                <a:schemeClr val="bg1"/>
              </a:solidFill>
              <a:latin typeface="Agency FB" pitchFamily="34" charset="0"/>
            </a:endParaRPr>
          </a:p>
          <a:p>
            <a:pPr algn="ctr"/>
            <a:r>
              <a:rPr lang="en-US" sz="1200" dirty="0">
                <a:solidFill>
                  <a:schemeClr val="bg1"/>
                </a:solidFill>
                <a:latin typeface="Agency FB" pitchFamily="34" charset="0"/>
              </a:rPr>
              <a:t>Approved: </a:t>
            </a:r>
          </a:p>
          <a:p>
            <a:pPr algn="ctr"/>
            <a:r>
              <a:rPr lang="en-US" sz="1200" b="1" dirty="0" smtClean="0">
                <a:solidFill>
                  <a:schemeClr val="bg1"/>
                </a:solidFill>
                <a:latin typeface="Agency FB" pitchFamily="34" charset="0"/>
              </a:rPr>
              <a:t>           GERMELINA </a:t>
            </a:r>
            <a:r>
              <a:rPr lang="en-US" sz="1200" b="1" dirty="0">
                <a:solidFill>
                  <a:schemeClr val="bg1"/>
                </a:solidFill>
                <a:latin typeface="Agency FB" pitchFamily="34" charset="0"/>
              </a:rPr>
              <a:t>H. PASCUAL, CESO V </a:t>
            </a:r>
          </a:p>
          <a:p>
            <a:pPr algn="ctr"/>
            <a:r>
              <a:rPr lang="en-US" sz="1200" dirty="0" smtClean="0">
                <a:solidFill>
                  <a:schemeClr val="bg1"/>
                </a:solidFill>
                <a:latin typeface="Agency FB" pitchFamily="34" charset="0"/>
              </a:rPr>
              <a:t>           Schools </a:t>
            </a:r>
            <a:r>
              <a:rPr lang="en-US" sz="1200" dirty="0">
                <a:solidFill>
                  <a:schemeClr val="bg1"/>
                </a:solidFill>
                <a:latin typeface="Agency FB" pitchFamily="34" charset="0"/>
              </a:rPr>
              <a:t>Division Superintendent </a:t>
            </a:r>
          </a:p>
          <a:p>
            <a:endParaRPr lang="en-US" sz="1200" dirty="0">
              <a:solidFill>
                <a:schemeClr val="bg1"/>
              </a:solidFill>
              <a:latin typeface="Agency FB" pitchFamily="34" charset="0"/>
            </a:endParaRPr>
          </a:p>
          <a:p>
            <a:pPr algn="ctr"/>
            <a:r>
              <a:rPr lang="en-US" sz="1600" b="1" dirty="0">
                <a:solidFill>
                  <a:srgbClr val="FFFF00"/>
                </a:solidFill>
                <a:latin typeface="Agency FB" pitchFamily="34" charset="0"/>
              </a:rPr>
              <a:t>GENERAL PARENTS-TEACHERS ASSOCIATION </a:t>
            </a:r>
          </a:p>
          <a:p>
            <a:pPr algn="ctr"/>
            <a:r>
              <a:rPr lang="en-US" sz="1200" dirty="0">
                <a:solidFill>
                  <a:srgbClr val="FFFF00"/>
                </a:solidFill>
                <a:latin typeface="Agency FB" pitchFamily="34" charset="0"/>
              </a:rPr>
              <a:t>SY 2016 - 2017 </a:t>
            </a:r>
            <a:endParaRPr lang="en-US" sz="1200" dirty="0">
              <a:solidFill>
                <a:schemeClr val="bg1"/>
              </a:solidFill>
              <a:latin typeface="Agency FB" pitchFamily="34" charset="0"/>
            </a:endParaRPr>
          </a:p>
          <a:p>
            <a:r>
              <a:rPr lang="it-IT" sz="1200" b="1" dirty="0" smtClean="0">
                <a:solidFill>
                  <a:schemeClr val="bg1"/>
                </a:solidFill>
                <a:latin typeface="Agency FB" pitchFamily="34" charset="0"/>
              </a:rPr>
              <a:t>              TERESA </a:t>
            </a:r>
            <a:r>
              <a:rPr lang="it-IT" sz="1200" b="1" dirty="0">
                <a:solidFill>
                  <a:schemeClr val="bg1"/>
                </a:solidFill>
                <a:latin typeface="Agency FB" pitchFamily="34" charset="0"/>
              </a:rPr>
              <a:t>C. HERRERA </a:t>
            </a:r>
            <a:r>
              <a:rPr lang="it-IT" sz="1200" b="1" dirty="0" smtClean="0">
                <a:solidFill>
                  <a:schemeClr val="bg1"/>
                </a:solidFill>
                <a:latin typeface="Agency FB" pitchFamily="34" charset="0"/>
              </a:rPr>
              <a:t>            MA</a:t>
            </a:r>
            <a:r>
              <a:rPr lang="it-IT" sz="1200" b="1" dirty="0">
                <a:solidFill>
                  <a:schemeClr val="bg1"/>
                </a:solidFill>
                <a:latin typeface="Agency FB" pitchFamily="34" charset="0"/>
              </a:rPr>
              <a:t>. THERESA </a:t>
            </a:r>
            <a:r>
              <a:rPr lang="it-IT" sz="1200" b="1" dirty="0" smtClean="0">
                <a:solidFill>
                  <a:schemeClr val="bg1"/>
                </a:solidFill>
                <a:latin typeface="Agency FB" pitchFamily="34" charset="0"/>
              </a:rPr>
              <a:t>MENDOZA         </a:t>
            </a:r>
            <a:r>
              <a:rPr lang="it-IT" sz="1200" b="1" dirty="0">
                <a:solidFill>
                  <a:schemeClr val="bg1"/>
                </a:solidFill>
                <a:latin typeface="Agency FB" pitchFamily="34" charset="0"/>
              </a:rPr>
              <a:t>JOCELYN ESPINOSA </a:t>
            </a:r>
          </a:p>
          <a:p>
            <a:r>
              <a:rPr lang="en-US" sz="1200" dirty="0" smtClean="0">
                <a:solidFill>
                  <a:schemeClr val="bg1"/>
                </a:solidFill>
                <a:latin typeface="Agency FB" pitchFamily="34" charset="0"/>
              </a:rPr>
              <a:t>                         BOD                                       P.R.O                                        . </a:t>
            </a:r>
            <a:r>
              <a:rPr lang="en-US" sz="1200" dirty="0">
                <a:solidFill>
                  <a:schemeClr val="bg1"/>
                </a:solidFill>
                <a:latin typeface="Agency FB" pitchFamily="34" charset="0"/>
              </a:rPr>
              <a:t>P.R.O. </a:t>
            </a:r>
          </a:p>
          <a:p>
            <a:r>
              <a:rPr lang="en-US" sz="1200" b="1" dirty="0" smtClean="0">
                <a:solidFill>
                  <a:schemeClr val="bg1"/>
                </a:solidFill>
                <a:latin typeface="Agency FB" pitchFamily="34" charset="0"/>
              </a:rPr>
              <a:t>                EMILY </a:t>
            </a:r>
            <a:r>
              <a:rPr lang="en-US" sz="1200" b="1" dirty="0">
                <a:solidFill>
                  <a:schemeClr val="bg1"/>
                </a:solidFill>
                <a:latin typeface="Agency FB" pitchFamily="34" charset="0"/>
              </a:rPr>
              <a:t>VALENTON </a:t>
            </a:r>
            <a:r>
              <a:rPr lang="en-US" sz="1200" b="1" dirty="0" smtClean="0">
                <a:solidFill>
                  <a:schemeClr val="bg1"/>
                </a:solidFill>
                <a:latin typeface="Agency FB" pitchFamily="34" charset="0"/>
              </a:rPr>
              <a:t>                      VICENTE </a:t>
            </a:r>
            <a:r>
              <a:rPr lang="en-US" sz="1200" b="1" dirty="0">
                <a:solidFill>
                  <a:schemeClr val="bg1"/>
                </a:solidFill>
                <a:latin typeface="Agency FB" pitchFamily="34" charset="0"/>
              </a:rPr>
              <a:t>LANUZA </a:t>
            </a:r>
            <a:r>
              <a:rPr lang="en-US" sz="1200" b="1" dirty="0" smtClean="0">
                <a:solidFill>
                  <a:schemeClr val="bg1"/>
                </a:solidFill>
                <a:latin typeface="Agency FB" pitchFamily="34" charset="0"/>
              </a:rPr>
              <a:t>             VICTORIA </a:t>
            </a:r>
            <a:r>
              <a:rPr lang="en-US" sz="1200" b="1" dirty="0">
                <a:solidFill>
                  <a:schemeClr val="bg1"/>
                </a:solidFill>
                <a:latin typeface="Agency FB" pitchFamily="34" charset="0"/>
              </a:rPr>
              <a:t>P. CASTILLO </a:t>
            </a:r>
          </a:p>
          <a:p>
            <a:r>
              <a:rPr lang="en-US" sz="1200" dirty="0" smtClean="0">
                <a:solidFill>
                  <a:schemeClr val="bg1"/>
                </a:solidFill>
                <a:latin typeface="Agency FB" pitchFamily="34" charset="0"/>
              </a:rPr>
              <a:t>                Business </a:t>
            </a:r>
            <a:r>
              <a:rPr lang="en-US" sz="1200" dirty="0">
                <a:solidFill>
                  <a:schemeClr val="bg1"/>
                </a:solidFill>
                <a:latin typeface="Agency FB" pitchFamily="34" charset="0"/>
              </a:rPr>
              <a:t>Manager </a:t>
            </a:r>
            <a:r>
              <a:rPr lang="en-US" sz="1200" dirty="0" smtClean="0">
                <a:solidFill>
                  <a:schemeClr val="bg1"/>
                </a:solidFill>
                <a:latin typeface="Agency FB" pitchFamily="34" charset="0"/>
              </a:rPr>
              <a:t>                            Auditor                                    </a:t>
            </a:r>
            <a:r>
              <a:rPr lang="en-US" sz="1200" dirty="0">
                <a:solidFill>
                  <a:schemeClr val="bg1"/>
                </a:solidFill>
                <a:latin typeface="Agency FB" pitchFamily="34" charset="0"/>
              </a:rPr>
              <a:t>Treasurer </a:t>
            </a:r>
          </a:p>
          <a:p>
            <a:r>
              <a:rPr lang="it-IT" sz="1200" b="1" dirty="0" smtClean="0">
                <a:solidFill>
                  <a:schemeClr val="bg1"/>
                </a:solidFill>
                <a:latin typeface="Agency FB" pitchFamily="34" charset="0"/>
              </a:rPr>
              <a:t>               SONIA </a:t>
            </a:r>
            <a:r>
              <a:rPr lang="it-IT" sz="1200" b="1" dirty="0">
                <a:solidFill>
                  <a:schemeClr val="bg1"/>
                </a:solidFill>
                <a:latin typeface="Agency FB" pitchFamily="34" charset="0"/>
              </a:rPr>
              <a:t>S. </a:t>
            </a:r>
            <a:r>
              <a:rPr lang="it-IT" sz="1200" b="1" dirty="0" smtClean="0">
                <a:solidFill>
                  <a:schemeClr val="bg1"/>
                </a:solidFill>
                <a:latin typeface="Agency FB" pitchFamily="34" charset="0"/>
              </a:rPr>
              <a:t>BOTICTIC                   </a:t>
            </a:r>
            <a:r>
              <a:rPr lang="it-IT" sz="1200" b="1" dirty="0">
                <a:solidFill>
                  <a:schemeClr val="bg1"/>
                </a:solidFill>
                <a:latin typeface="Agency FB" pitchFamily="34" charset="0"/>
              </a:rPr>
              <a:t>JEANNE DEL </a:t>
            </a:r>
            <a:r>
              <a:rPr lang="it-IT" sz="1200" b="1" dirty="0" smtClean="0">
                <a:solidFill>
                  <a:schemeClr val="bg1"/>
                </a:solidFill>
                <a:latin typeface="Agency FB" pitchFamily="34" charset="0"/>
              </a:rPr>
              <a:t>CAMPO            </a:t>
            </a:r>
            <a:r>
              <a:rPr lang="it-IT" sz="1200" b="1" dirty="0">
                <a:solidFill>
                  <a:schemeClr val="bg1"/>
                </a:solidFill>
                <a:latin typeface="Agency FB" pitchFamily="34" charset="0"/>
              </a:rPr>
              <a:t>FREDERICK AGUILA </a:t>
            </a:r>
          </a:p>
          <a:p>
            <a:r>
              <a:rPr lang="en-US" sz="1200" dirty="0" smtClean="0">
                <a:solidFill>
                  <a:schemeClr val="bg1"/>
                </a:solidFill>
                <a:latin typeface="Agency FB" pitchFamily="34" charset="0"/>
              </a:rPr>
              <a:t>                    Secretary                                        BOD                                           </a:t>
            </a:r>
            <a:r>
              <a:rPr lang="en-US" sz="1200" dirty="0" err="1" smtClean="0">
                <a:solidFill>
                  <a:schemeClr val="bg1"/>
                </a:solidFill>
                <a:latin typeface="Agency FB" pitchFamily="34" charset="0"/>
              </a:rPr>
              <a:t>BOD</a:t>
            </a:r>
            <a:r>
              <a:rPr lang="en-US" sz="1200" dirty="0" smtClean="0">
                <a:solidFill>
                  <a:schemeClr val="bg1"/>
                </a:solidFill>
                <a:latin typeface="Agency FB" pitchFamily="34" charset="0"/>
              </a:rPr>
              <a:t> </a:t>
            </a:r>
            <a:endParaRPr lang="en-US" sz="1200" dirty="0">
              <a:solidFill>
                <a:schemeClr val="bg1"/>
              </a:solidFill>
              <a:latin typeface="Agency FB" pitchFamily="34" charset="0"/>
            </a:endParaRPr>
          </a:p>
          <a:p>
            <a:r>
              <a:rPr lang="es-ES" sz="1200" b="1" dirty="0" smtClean="0">
                <a:solidFill>
                  <a:schemeClr val="bg1"/>
                </a:solidFill>
                <a:latin typeface="Agency FB" pitchFamily="34" charset="0"/>
              </a:rPr>
              <a:t>                 JANE LLAMES                              </a:t>
            </a:r>
            <a:r>
              <a:rPr lang="es-ES" sz="1200" b="1" dirty="0">
                <a:solidFill>
                  <a:schemeClr val="bg1"/>
                </a:solidFill>
                <a:latin typeface="Agency FB" pitchFamily="34" charset="0"/>
              </a:rPr>
              <a:t>JOY </a:t>
            </a:r>
            <a:r>
              <a:rPr lang="es-ES" sz="1200" b="1" dirty="0" smtClean="0">
                <a:solidFill>
                  <a:schemeClr val="bg1"/>
                </a:solidFill>
                <a:latin typeface="Agency FB" pitchFamily="34" charset="0"/>
              </a:rPr>
              <a:t>ALEGAR                      </a:t>
            </a:r>
            <a:r>
              <a:rPr lang="es-ES" sz="1200" b="1" dirty="0">
                <a:solidFill>
                  <a:schemeClr val="bg1"/>
                </a:solidFill>
                <a:latin typeface="Agency FB" pitchFamily="34" charset="0"/>
              </a:rPr>
              <a:t>GLORIA T. BAUTISTA </a:t>
            </a:r>
          </a:p>
          <a:p>
            <a:r>
              <a:rPr lang="en-US" sz="1200" dirty="0" smtClean="0">
                <a:solidFill>
                  <a:schemeClr val="bg1"/>
                </a:solidFill>
                <a:latin typeface="Agency FB" pitchFamily="34" charset="0"/>
              </a:rPr>
              <a:t>                      Secretary                                        BOD                                           </a:t>
            </a:r>
            <a:r>
              <a:rPr lang="en-US" sz="1200" dirty="0" err="1">
                <a:solidFill>
                  <a:schemeClr val="bg1"/>
                </a:solidFill>
                <a:latin typeface="Agency FB" pitchFamily="34" charset="0"/>
              </a:rPr>
              <a:t>BOD</a:t>
            </a:r>
            <a:r>
              <a:rPr lang="en-US" sz="1200" dirty="0">
                <a:solidFill>
                  <a:schemeClr val="bg1"/>
                </a:solidFill>
                <a:latin typeface="Agency FB" pitchFamily="34" charset="0"/>
              </a:rPr>
              <a:t> </a:t>
            </a:r>
          </a:p>
          <a:p>
            <a:r>
              <a:rPr lang="pt-BR" sz="1200" b="1" dirty="0" smtClean="0">
                <a:solidFill>
                  <a:schemeClr val="bg1"/>
                </a:solidFill>
                <a:latin typeface="Agency FB" pitchFamily="34" charset="0"/>
              </a:rPr>
              <a:t>             ARNOLD </a:t>
            </a:r>
            <a:r>
              <a:rPr lang="pt-BR" sz="1200" b="1" dirty="0">
                <a:solidFill>
                  <a:schemeClr val="bg1"/>
                </a:solidFill>
                <a:latin typeface="Agency FB" pitchFamily="34" charset="0"/>
              </a:rPr>
              <a:t>A. DELA </a:t>
            </a:r>
            <a:r>
              <a:rPr lang="pt-BR" sz="1200" b="1" dirty="0" smtClean="0">
                <a:solidFill>
                  <a:schemeClr val="bg1"/>
                </a:solidFill>
                <a:latin typeface="Agency FB" pitchFamily="34" charset="0"/>
              </a:rPr>
              <a:t>CRUZ                EVA </a:t>
            </a:r>
            <a:r>
              <a:rPr lang="pt-BR" sz="1200" b="1" dirty="0">
                <a:solidFill>
                  <a:schemeClr val="bg1"/>
                </a:solidFill>
                <a:latin typeface="Agency FB" pitchFamily="34" charset="0"/>
              </a:rPr>
              <a:t>Q. </a:t>
            </a:r>
            <a:r>
              <a:rPr lang="pt-BR" sz="1200" b="1" dirty="0" smtClean="0">
                <a:solidFill>
                  <a:schemeClr val="bg1"/>
                </a:solidFill>
                <a:latin typeface="Agency FB" pitchFamily="34" charset="0"/>
              </a:rPr>
              <a:t>GADO                          </a:t>
            </a:r>
            <a:r>
              <a:rPr lang="pt-BR" sz="1200" b="1" dirty="0">
                <a:solidFill>
                  <a:schemeClr val="bg1"/>
                </a:solidFill>
                <a:latin typeface="Agency FB" pitchFamily="34" charset="0"/>
              </a:rPr>
              <a:t>ROMEO ANGUSTIA </a:t>
            </a:r>
          </a:p>
          <a:p>
            <a:r>
              <a:rPr lang="en-US" sz="1200" dirty="0" smtClean="0">
                <a:solidFill>
                  <a:schemeClr val="bg1"/>
                </a:solidFill>
                <a:latin typeface="Agency FB" pitchFamily="34" charset="0"/>
              </a:rPr>
              <a:t>                       BOD                                     </a:t>
            </a:r>
            <a:r>
              <a:rPr lang="en-US" sz="1200" dirty="0">
                <a:solidFill>
                  <a:schemeClr val="bg1"/>
                </a:solidFill>
                <a:latin typeface="Agency FB" pitchFamily="34" charset="0"/>
              </a:rPr>
              <a:t>Vice President </a:t>
            </a:r>
            <a:r>
              <a:rPr lang="en-US" sz="1200" dirty="0" smtClean="0">
                <a:solidFill>
                  <a:schemeClr val="bg1"/>
                </a:solidFill>
                <a:latin typeface="Agency FB" pitchFamily="34" charset="0"/>
              </a:rPr>
              <a:t>                           GPTA President</a:t>
            </a:r>
          </a:p>
          <a:p>
            <a:r>
              <a:rPr lang="en-US" sz="1200" dirty="0" smtClean="0">
                <a:solidFill>
                  <a:schemeClr val="bg1"/>
                </a:solidFill>
                <a:latin typeface="Agency FB" pitchFamily="34" charset="0"/>
              </a:rPr>
              <a:t> </a:t>
            </a:r>
            <a:endParaRPr lang="en-US" sz="1200" dirty="0">
              <a:solidFill>
                <a:schemeClr val="bg1"/>
              </a:solidFill>
              <a:latin typeface="Agency FB" pitchFamily="34" charset="0"/>
            </a:endParaRPr>
          </a:p>
          <a:p>
            <a:pPr algn="ctr"/>
            <a:r>
              <a:rPr lang="en-US" sz="1200" b="1" dirty="0" smtClean="0">
                <a:solidFill>
                  <a:schemeClr val="bg1"/>
                </a:solidFill>
                <a:latin typeface="Agency FB" pitchFamily="34" charset="0"/>
              </a:rPr>
              <a:t>   LYN </a:t>
            </a:r>
            <a:r>
              <a:rPr lang="en-US" sz="1200" b="1" dirty="0">
                <a:solidFill>
                  <a:schemeClr val="bg1"/>
                </a:solidFill>
                <a:latin typeface="Agency FB" pitchFamily="34" charset="0"/>
              </a:rPr>
              <a:t>GRACE D. ABANADOR </a:t>
            </a:r>
          </a:p>
          <a:p>
            <a:pPr algn="ctr"/>
            <a:r>
              <a:rPr lang="en-US" sz="1200" dirty="0" smtClean="0">
                <a:solidFill>
                  <a:schemeClr val="bg1"/>
                </a:solidFill>
                <a:latin typeface="Agency FB" pitchFamily="34" charset="0"/>
              </a:rPr>
              <a:t> </a:t>
            </a:r>
            <a:r>
              <a:rPr lang="en-US" sz="1200" dirty="0" err="1" smtClean="0">
                <a:solidFill>
                  <a:schemeClr val="bg1"/>
                </a:solidFill>
                <a:latin typeface="Agency FB" pitchFamily="34" charset="0"/>
              </a:rPr>
              <a:t>Tagapayo</a:t>
            </a:r>
            <a:r>
              <a:rPr lang="en-US" sz="1200" dirty="0" smtClean="0">
                <a:solidFill>
                  <a:schemeClr val="bg1"/>
                </a:solidFill>
                <a:latin typeface="Agency FB" pitchFamily="34" charset="0"/>
              </a:rPr>
              <a:t> </a:t>
            </a:r>
            <a:endParaRPr lang="en-US" sz="1200" dirty="0">
              <a:solidFill>
                <a:schemeClr val="bg1"/>
              </a:solidFill>
              <a:latin typeface="Agency FB" pitchFamily="34" charset="0"/>
            </a:endParaRPr>
          </a:p>
        </p:txBody>
      </p:sp>
      <p:sp>
        <p:nvSpPr>
          <p:cNvPr id="9" name="Rectangle 8"/>
          <p:cNvSpPr/>
          <p:nvPr/>
        </p:nvSpPr>
        <p:spPr>
          <a:xfrm>
            <a:off x="5105400" y="304800"/>
            <a:ext cx="3276600" cy="53340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ln w="1905"/>
                <a:solidFill>
                  <a:srgbClr val="7030A0"/>
                </a:solidFill>
                <a:effectLst>
                  <a:innerShdw blurRad="69850" dist="43180" dir="5400000">
                    <a:srgbClr val="000000">
                      <a:alpha val="65000"/>
                    </a:srgbClr>
                  </a:innerShdw>
                </a:effectLst>
                <a:latin typeface="Britannic Bold" pitchFamily="34" charset="0"/>
              </a:rPr>
              <a:t>I. SCHOLL PROFILE</a:t>
            </a:r>
            <a:endParaRPr lang="en-US" sz="2000" dirty="0">
              <a:ln w="57150">
                <a:solidFill>
                  <a:sysClr val="windowText" lastClr="000000"/>
                </a:solidFill>
              </a:l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mage result for vector rainbow designs"/>
          <p:cNvPicPr/>
          <p:nvPr/>
        </p:nvPicPr>
        <p:blipFill>
          <a:blip r:embed="rId2"/>
          <a:srcRect l="3510" t="3125" r="3482" b="3125"/>
          <a:stretch>
            <a:fillRect/>
          </a:stretch>
        </p:blipFill>
        <p:spPr bwMode="auto">
          <a:xfrm>
            <a:off x="0" y="0"/>
            <a:ext cx="4572000" cy="6858000"/>
          </a:xfrm>
          <a:prstGeom prst="rect">
            <a:avLst/>
          </a:prstGeom>
          <a:noFill/>
          <a:ln w="9525">
            <a:noFill/>
            <a:miter lim="800000"/>
            <a:headEnd/>
            <a:tailEnd/>
          </a:ln>
        </p:spPr>
      </p:pic>
      <p:pic>
        <p:nvPicPr>
          <p:cNvPr id="22" name="Picture 21" descr="Image result for vector rainbow designs"/>
          <p:cNvPicPr/>
          <p:nvPr/>
        </p:nvPicPr>
        <p:blipFill>
          <a:blip r:embed="rId2"/>
          <a:srcRect l="3510" t="3125" r="3482" b="3125"/>
          <a:stretch>
            <a:fillRect/>
          </a:stretch>
        </p:blipFill>
        <p:spPr bwMode="auto">
          <a:xfrm>
            <a:off x="4572000" y="0"/>
            <a:ext cx="4572000" cy="6858000"/>
          </a:xfrm>
          <a:prstGeom prst="rect">
            <a:avLst/>
          </a:prstGeom>
          <a:noFill/>
          <a:ln w="9525">
            <a:noFill/>
            <a:miter lim="800000"/>
            <a:headEnd/>
            <a:tailEnd/>
          </a:ln>
        </p:spPr>
      </p:pic>
      <p:sp>
        <p:nvSpPr>
          <p:cNvPr id="8" name="Rectangle 7"/>
          <p:cNvSpPr/>
          <p:nvPr/>
        </p:nvSpPr>
        <p:spPr>
          <a:xfrm>
            <a:off x="5181600" y="2286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B. OTHER STAKEHOLDERS’ ACCOMPLISHMENTS</a:t>
            </a:r>
            <a:endParaRPr lang="en-US" dirty="0">
              <a:ln w="57150">
                <a:solidFill>
                  <a:schemeClr val="tx1"/>
                </a:solidFill>
              </a:ln>
            </a:endParaRPr>
          </a:p>
        </p:txBody>
      </p:sp>
      <p:sp>
        <p:nvSpPr>
          <p:cNvPr id="9" name="Rectangle 8"/>
          <p:cNvSpPr/>
          <p:nvPr/>
        </p:nvSpPr>
        <p:spPr>
          <a:xfrm>
            <a:off x="685800" y="2286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B. HEALTH AND NUTRITIONAL STATUS</a:t>
            </a:r>
            <a:endParaRPr lang="en-US" dirty="0">
              <a:ln w="57150">
                <a:solidFill>
                  <a:schemeClr val="tx1"/>
                </a:solidFill>
              </a:ln>
            </a:endParaRPr>
          </a:p>
        </p:txBody>
      </p:sp>
      <p:pic>
        <p:nvPicPr>
          <p:cNvPr id="11265" name="Picture 1"/>
          <p:cNvPicPr>
            <a:picLocks noChangeAspect="1" noChangeArrowheads="1"/>
          </p:cNvPicPr>
          <p:nvPr/>
        </p:nvPicPr>
        <p:blipFill>
          <a:blip r:embed="rId3"/>
          <a:srcRect r="5556" b="6424"/>
          <a:stretch>
            <a:fillRect/>
          </a:stretch>
        </p:blipFill>
        <p:spPr bwMode="auto">
          <a:xfrm>
            <a:off x="381000" y="914400"/>
            <a:ext cx="3810000" cy="1981200"/>
          </a:xfrm>
          <a:prstGeom prst="rect">
            <a:avLst/>
          </a:prstGeom>
          <a:ln w="38100">
            <a:solidFill>
              <a:srgbClr val="FFC000"/>
            </a:solidFill>
          </a:ln>
          <a:effectLst>
            <a:outerShdw blurRad="292100" dist="139700" dir="2700000" algn="tl" rotWithShape="0">
              <a:srgbClr val="333333">
                <a:alpha val="65000"/>
              </a:srgbClr>
            </a:outerShdw>
          </a:effectLst>
        </p:spPr>
      </p:pic>
      <p:pic>
        <p:nvPicPr>
          <p:cNvPr id="11267" name="Picture 3"/>
          <p:cNvPicPr>
            <a:picLocks noChangeAspect="1" noChangeArrowheads="1"/>
          </p:cNvPicPr>
          <p:nvPr/>
        </p:nvPicPr>
        <p:blipFill>
          <a:blip r:embed="rId4" cstate="print"/>
          <a:srcRect r="4573" b="1892"/>
          <a:stretch>
            <a:fillRect/>
          </a:stretch>
        </p:blipFill>
        <p:spPr bwMode="auto">
          <a:xfrm>
            <a:off x="990600" y="4191000"/>
            <a:ext cx="2743200" cy="1720362"/>
          </a:xfrm>
          <a:prstGeom prst="rect">
            <a:avLst/>
          </a:prstGeom>
          <a:ln w="38100">
            <a:solidFill>
              <a:srgbClr val="FFC000"/>
            </a:solidFill>
          </a:ln>
          <a:effectLst>
            <a:outerShdw blurRad="292100" dist="139700" dir="2700000" algn="tl" rotWithShape="0">
              <a:srgbClr val="333333">
                <a:alpha val="65000"/>
              </a:srgbClr>
            </a:outerShdw>
          </a:effectLst>
        </p:spPr>
      </p:pic>
      <p:sp>
        <p:nvSpPr>
          <p:cNvPr id="14" name="TextBox 13"/>
          <p:cNvSpPr txBox="1"/>
          <p:nvPr/>
        </p:nvSpPr>
        <p:spPr>
          <a:xfrm>
            <a:off x="457200" y="2895600"/>
            <a:ext cx="3657600" cy="523220"/>
          </a:xfrm>
          <a:prstGeom prst="rect">
            <a:avLst/>
          </a:prstGeom>
          <a:noFill/>
        </p:spPr>
        <p:txBody>
          <a:bodyPr wrap="square" rtlCol="0">
            <a:spAutoFit/>
          </a:bodyPr>
          <a:lstStyle/>
          <a:p>
            <a:pPr algn="ctr"/>
            <a:r>
              <a:rPr lang="en-US" sz="1400" b="1" dirty="0" smtClean="0">
                <a:solidFill>
                  <a:schemeClr val="bg1"/>
                </a:solidFill>
                <a:latin typeface="Agency FB" pitchFamily="34" charset="0"/>
              </a:rPr>
              <a:t>201 severely wasted and moderately underweight pupils enjoying the 120 days school feeding program.</a:t>
            </a:r>
            <a:endParaRPr lang="en-US" sz="1400" b="1" dirty="0">
              <a:solidFill>
                <a:schemeClr val="bg1"/>
              </a:solidFill>
              <a:latin typeface="Agency FB" pitchFamily="34" charset="0"/>
            </a:endParaRPr>
          </a:p>
        </p:txBody>
      </p:sp>
      <p:sp>
        <p:nvSpPr>
          <p:cNvPr id="21" name="TextBox 20"/>
          <p:cNvSpPr txBox="1"/>
          <p:nvPr/>
        </p:nvSpPr>
        <p:spPr>
          <a:xfrm>
            <a:off x="304800" y="5903893"/>
            <a:ext cx="4191000" cy="954107"/>
          </a:xfrm>
          <a:prstGeom prst="rect">
            <a:avLst/>
          </a:prstGeom>
          <a:noFill/>
        </p:spPr>
        <p:txBody>
          <a:bodyPr wrap="square" rtlCol="0">
            <a:spAutoFit/>
          </a:bodyPr>
          <a:lstStyle/>
          <a:p>
            <a:pPr algn="ctr"/>
            <a:r>
              <a:rPr lang="en-US" sz="1400" b="1" dirty="0" smtClean="0">
                <a:solidFill>
                  <a:schemeClr val="bg1"/>
                </a:solidFill>
                <a:latin typeface="Agency FB" pitchFamily="34" charset="0"/>
              </a:rPr>
              <a:t>This figure shows that there is insufficient textbook for Grade V. However, there is enough textbooks from Grade I to VI utilized by the pupils.</a:t>
            </a:r>
          </a:p>
          <a:p>
            <a:pPr algn="ctr"/>
            <a:r>
              <a:rPr lang="en-US" sz="1400" b="1" dirty="0" smtClean="0">
                <a:solidFill>
                  <a:schemeClr val="bg1"/>
                </a:solidFill>
                <a:latin typeface="Agency FB" pitchFamily="34" charset="0"/>
              </a:rPr>
              <a:t>1:1. The school library and LRMDS is functional.</a:t>
            </a:r>
            <a:endParaRPr lang="en-US" sz="1400" b="1" dirty="0">
              <a:solidFill>
                <a:schemeClr val="bg1"/>
              </a:solidFill>
              <a:latin typeface="Agency FB" pitchFamily="34" charset="0"/>
            </a:endParaRPr>
          </a:p>
        </p:txBody>
      </p:sp>
      <p:sp>
        <p:nvSpPr>
          <p:cNvPr id="12" name="Rectangle 11"/>
          <p:cNvSpPr/>
          <p:nvPr/>
        </p:nvSpPr>
        <p:spPr>
          <a:xfrm>
            <a:off x="685800" y="34290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C. LEARNERS MATERIALS’ </a:t>
            </a:r>
            <a:endParaRPr lang="en-US" dirty="0">
              <a:ln w="57150">
                <a:solidFill>
                  <a:schemeClr val="tx1"/>
                </a:solidFill>
              </a:ln>
            </a:endParaRPr>
          </a:p>
        </p:txBody>
      </p:sp>
      <p:pic>
        <p:nvPicPr>
          <p:cNvPr id="15361" name="Picture 1" descr="C:\Users\user\Desktop\PHYSICAL FACILITIES\received_1128967223809372.jpeg"/>
          <p:cNvPicPr>
            <a:picLocks noChangeAspect="1" noChangeArrowheads="1"/>
          </p:cNvPicPr>
          <p:nvPr/>
        </p:nvPicPr>
        <p:blipFill>
          <a:blip r:embed="rId5"/>
          <a:srcRect/>
          <a:stretch>
            <a:fillRect/>
          </a:stretch>
        </p:blipFill>
        <p:spPr bwMode="auto">
          <a:xfrm>
            <a:off x="4876800" y="1143000"/>
            <a:ext cx="2209800" cy="1657350"/>
          </a:xfrm>
          <a:prstGeom prst="rect">
            <a:avLst/>
          </a:prstGeom>
          <a:noFill/>
          <a:ln>
            <a:solidFill>
              <a:srgbClr val="FFFF00"/>
            </a:solidFill>
          </a:ln>
        </p:spPr>
      </p:pic>
      <p:pic>
        <p:nvPicPr>
          <p:cNvPr id="15362" name="Picture 2" descr="C:\Users\user\Desktop\PHYSICAL FACILITIES\received_1129006463805448.jpeg"/>
          <p:cNvPicPr>
            <a:picLocks noChangeAspect="1" noChangeArrowheads="1"/>
          </p:cNvPicPr>
          <p:nvPr/>
        </p:nvPicPr>
        <p:blipFill>
          <a:blip r:embed="rId6"/>
          <a:srcRect/>
          <a:stretch>
            <a:fillRect/>
          </a:stretch>
        </p:blipFill>
        <p:spPr bwMode="auto">
          <a:xfrm>
            <a:off x="6705600" y="2362200"/>
            <a:ext cx="2133600" cy="1600200"/>
          </a:xfrm>
          <a:prstGeom prst="rect">
            <a:avLst/>
          </a:prstGeom>
          <a:noFill/>
          <a:ln>
            <a:solidFill>
              <a:srgbClr val="66FFFF"/>
            </a:solidFill>
          </a:ln>
        </p:spPr>
      </p:pic>
      <p:pic>
        <p:nvPicPr>
          <p:cNvPr id="15363" name="Picture 3" descr="C:\Users\user\Desktop\PHYSICAL FACILITIES\received_279681082431777.jpeg"/>
          <p:cNvPicPr>
            <a:picLocks noChangeAspect="1" noChangeArrowheads="1"/>
          </p:cNvPicPr>
          <p:nvPr/>
        </p:nvPicPr>
        <p:blipFill>
          <a:blip r:embed="rId7" cstate="print"/>
          <a:srcRect/>
          <a:stretch>
            <a:fillRect/>
          </a:stretch>
        </p:blipFill>
        <p:spPr bwMode="auto">
          <a:xfrm>
            <a:off x="6781800" y="4876800"/>
            <a:ext cx="2057400" cy="1554581"/>
          </a:xfrm>
          <a:prstGeom prst="rect">
            <a:avLst/>
          </a:prstGeom>
          <a:noFill/>
          <a:ln>
            <a:solidFill>
              <a:srgbClr val="66FFFF"/>
            </a:solidFill>
          </a:ln>
        </p:spPr>
      </p:pic>
      <p:pic>
        <p:nvPicPr>
          <p:cNvPr id="15364" name="Picture 4" descr="C:\Users\user\Desktop\PHYSICAL FACILITIES\received_278892322510653.jpeg"/>
          <p:cNvPicPr>
            <a:picLocks noChangeAspect="1" noChangeArrowheads="1"/>
          </p:cNvPicPr>
          <p:nvPr/>
        </p:nvPicPr>
        <p:blipFill>
          <a:blip r:embed="rId8" cstate="print"/>
          <a:srcRect/>
          <a:stretch>
            <a:fillRect/>
          </a:stretch>
        </p:blipFill>
        <p:spPr bwMode="auto">
          <a:xfrm>
            <a:off x="4876800" y="3581400"/>
            <a:ext cx="1981200" cy="1600199"/>
          </a:xfrm>
          <a:prstGeom prst="rect">
            <a:avLst/>
          </a:prstGeom>
          <a:noFill/>
          <a:ln>
            <a:solidFill>
              <a:srgbClr val="FFFF00"/>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mage result for vector rainbow designs"/>
          <p:cNvPicPr/>
          <p:nvPr/>
        </p:nvPicPr>
        <p:blipFill>
          <a:blip r:embed="rId2"/>
          <a:srcRect l="3510" t="3125" r="3482" b="3125"/>
          <a:stretch>
            <a:fillRect/>
          </a:stretch>
        </p:blipFill>
        <p:spPr bwMode="auto">
          <a:xfrm>
            <a:off x="0" y="0"/>
            <a:ext cx="4572000" cy="6858000"/>
          </a:xfrm>
          <a:prstGeom prst="rect">
            <a:avLst/>
          </a:prstGeom>
          <a:noFill/>
          <a:ln w="9525">
            <a:noFill/>
            <a:miter lim="800000"/>
            <a:headEnd/>
            <a:tailEnd/>
          </a:ln>
        </p:spPr>
      </p:pic>
      <p:pic>
        <p:nvPicPr>
          <p:cNvPr id="22" name="Picture 21" descr="Image result for vector rainbow designs"/>
          <p:cNvPicPr/>
          <p:nvPr/>
        </p:nvPicPr>
        <p:blipFill>
          <a:blip r:embed="rId2"/>
          <a:srcRect l="3510" t="3125" r="3482" b="3125"/>
          <a:stretch>
            <a:fillRect/>
          </a:stretch>
        </p:blipFill>
        <p:spPr bwMode="auto">
          <a:xfrm>
            <a:off x="4572000" y="0"/>
            <a:ext cx="4572000" cy="6858000"/>
          </a:xfrm>
          <a:prstGeom prst="rect">
            <a:avLst/>
          </a:prstGeom>
          <a:noFill/>
          <a:ln w="9525">
            <a:noFill/>
            <a:miter lim="800000"/>
            <a:headEnd/>
            <a:tailEnd/>
          </a:ln>
        </p:spPr>
      </p:pic>
      <p:sp>
        <p:nvSpPr>
          <p:cNvPr id="13" name="Rectangle 12"/>
          <p:cNvSpPr/>
          <p:nvPr/>
        </p:nvSpPr>
        <p:spPr>
          <a:xfrm>
            <a:off x="5105400" y="3048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D. TEACHERS PROFESSIONAL DEVELOPMENT</a:t>
            </a:r>
            <a:endParaRPr lang="en-US" dirty="0">
              <a:ln w="57150">
                <a:solidFill>
                  <a:schemeClr val="tx1"/>
                </a:solidFill>
              </a:ln>
            </a:endParaRPr>
          </a:p>
        </p:txBody>
      </p:sp>
      <p:pic>
        <p:nvPicPr>
          <p:cNvPr id="10242" name="Picture 2" descr="https://scontent.fmnl9-1.fna.fbcdn.net/v/t34.0-12/16976145_629521867232105_2038260510_n.jpg?oh=7c6a15e39870ea18d13b54e1f2ed1b9c&amp;oe=58B501FF"/>
          <p:cNvPicPr>
            <a:picLocks noChangeAspect="1" noChangeArrowheads="1"/>
          </p:cNvPicPr>
          <p:nvPr/>
        </p:nvPicPr>
        <p:blipFill>
          <a:blip r:embed="rId3" cstate="print"/>
          <a:srcRect l="7276" t="929" r="14706" b="34675"/>
          <a:stretch>
            <a:fillRect/>
          </a:stretch>
        </p:blipFill>
        <p:spPr bwMode="auto">
          <a:xfrm>
            <a:off x="7010400" y="2209800"/>
            <a:ext cx="1676400" cy="990600"/>
          </a:xfrm>
          <a:prstGeom prst="rect">
            <a:avLst/>
          </a:prstGeom>
          <a:ln w="38100">
            <a:solidFill>
              <a:srgbClr val="FFFF00"/>
            </a:solidFill>
          </a:ln>
          <a:effectLst>
            <a:outerShdw blurRad="292100" dist="139700" dir="2700000" algn="tl" rotWithShape="0">
              <a:srgbClr val="333333">
                <a:alpha val="65000"/>
              </a:srgbClr>
            </a:outerShdw>
          </a:effectLst>
        </p:spPr>
      </p:pic>
      <p:pic>
        <p:nvPicPr>
          <p:cNvPr id="10244" name="Picture 4" descr="https://scontent.fmnl9-1.fna.fbcdn.net/v/t34.0-12/16997530_372217549844796_98822310_n.jpg?oh=17af83b6f713dcb2e129ccda44949ae8&amp;oe=58B41FD0"/>
          <p:cNvPicPr>
            <a:picLocks noChangeAspect="1" noChangeArrowheads="1"/>
          </p:cNvPicPr>
          <p:nvPr/>
        </p:nvPicPr>
        <p:blipFill>
          <a:blip r:embed="rId4"/>
          <a:srcRect l="28474" t="11635" r="35804" b="10604"/>
          <a:stretch>
            <a:fillRect/>
          </a:stretch>
        </p:blipFill>
        <p:spPr bwMode="auto">
          <a:xfrm>
            <a:off x="7543800" y="5257800"/>
            <a:ext cx="1143000" cy="13970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46" name="Picture 6" descr="https://scontent.fmnl9-1.fna.fbcdn.net/v/t34.0-12/17006332_661574997364169_1401124236_n.jpg?oh=651ac3490dfa15c570a7d4d7a41aa129&amp;oe=58B5626B"/>
          <p:cNvPicPr>
            <a:picLocks noChangeAspect="1" noChangeArrowheads="1"/>
          </p:cNvPicPr>
          <p:nvPr/>
        </p:nvPicPr>
        <p:blipFill>
          <a:blip r:embed="rId5" cstate="print"/>
          <a:srcRect l="7051" t="7845" r="19067" b="19067"/>
          <a:stretch>
            <a:fillRect/>
          </a:stretch>
        </p:blipFill>
        <p:spPr bwMode="auto">
          <a:xfrm>
            <a:off x="5029200" y="3962400"/>
            <a:ext cx="1643269" cy="12192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48" name="Picture 8" descr="https://scontent.fmnl9-1.fna.fbcdn.net/v/t34.0-12/17012523_120300002319757341_1355405912_n.jpg?oh=6123fd745326c5c6b773ae960982dcfd&amp;oe=58B50A11"/>
          <p:cNvPicPr>
            <a:picLocks noChangeAspect="1" noChangeArrowheads="1"/>
          </p:cNvPicPr>
          <p:nvPr/>
        </p:nvPicPr>
        <p:blipFill>
          <a:blip r:embed="rId6" cstate="print"/>
          <a:srcRect/>
          <a:stretch>
            <a:fillRect/>
          </a:stretch>
        </p:blipFill>
        <p:spPr bwMode="auto">
          <a:xfrm>
            <a:off x="7010400" y="3962400"/>
            <a:ext cx="1676400" cy="12192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50" name="Picture 10" descr="https://scontent.fmnl9-1.fna.fbcdn.net/v/t34.0-12/16996757_120300002326882682_1916693708_n.jpg?oh=1176ae410254f1edf9622afea5ce75ef&amp;oe=58B4DE50"/>
          <p:cNvPicPr>
            <a:picLocks noChangeAspect="1" noChangeArrowheads="1"/>
          </p:cNvPicPr>
          <p:nvPr/>
        </p:nvPicPr>
        <p:blipFill>
          <a:blip r:embed="rId7" cstate="print"/>
          <a:srcRect l="13432" t="11747" r="14249" b="19612"/>
          <a:stretch>
            <a:fillRect/>
          </a:stretch>
        </p:blipFill>
        <p:spPr bwMode="auto">
          <a:xfrm>
            <a:off x="4953000" y="990600"/>
            <a:ext cx="1676400" cy="10668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52" name="Picture 12" descr="https://scontent.fmnl9-1.fna.fbcdn.net/v/t35.0-12/17016208_1397450263620203_1714166175_o.jpg?oh=3b9c33f46990d00f12d52e4061bb1d2e&amp;oe=58B54205"/>
          <p:cNvPicPr>
            <a:picLocks noChangeAspect="1" noChangeArrowheads="1"/>
          </p:cNvPicPr>
          <p:nvPr/>
        </p:nvPicPr>
        <p:blipFill>
          <a:blip r:embed="rId8" cstate="print"/>
          <a:srcRect l="21077" t="5628" b="26317"/>
          <a:stretch>
            <a:fillRect/>
          </a:stretch>
        </p:blipFill>
        <p:spPr bwMode="auto">
          <a:xfrm>
            <a:off x="6248400" y="5257800"/>
            <a:ext cx="1219200" cy="10668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53" name="Picture 13" descr="C:\Users\user\Desktop\awwwwwwwwwwwww\PICTURES\OPPO 1\VILLAR SIPAG-SEMINAR\IMG20161109121529.jpg"/>
          <p:cNvPicPr>
            <a:picLocks noChangeAspect="1" noChangeArrowheads="1"/>
          </p:cNvPicPr>
          <p:nvPr/>
        </p:nvPicPr>
        <p:blipFill>
          <a:blip r:embed="rId9" cstate="print"/>
          <a:srcRect l="13913" t="10652"/>
          <a:stretch>
            <a:fillRect/>
          </a:stretch>
        </p:blipFill>
        <p:spPr bwMode="auto">
          <a:xfrm>
            <a:off x="5029200" y="5257800"/>
            <a:ext cx="1143000" cy="1371600"/>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55" name="Picture 15" descr="https://scontent.fmnl9-1.fna.fbcdn.net/v/t34.0-12/16997220_1447475395285069_991537458_n.jpg?oh=afbdfd49baf7c478786d1a3bd6136f41&amp;oe=58B609DE"/>
          <p:cNvPicPr>
            <a:picLocks noChangeAspect="1" noChangeArrowheads="1"/>
          </p:cNvPicPr>
          <p:nvPr/>
        </p:nvPicPr>
        <p:blipFill>
          <a:blip r:embed="rId10"/>
          <a:srcRect/>
          <a:stretch>
            <a:fillRect/>
          </a:stretch>
        </p:blipFill>
        <p:spPr bwMode="auto">
          <a:xfrm>
            <a:off x="7010400" y="990600"/>
            <a:ext cx="1676400" cy="1061254"/>
          </a:xfrm>
          <a:prstGeom prst="roundRect">
            <a:avLst>
              <a:gd name="adj" fmla="val 8594"/>
            </a:avLst>
          </a:prstGeom>
          <a:solidFill>
            <a:srgbClr val="FFFFFF">
              <a:shade val="85000"/>
            </a:srgbClr>
          </a:solidFill>
          <a:ln w="38100">
            <a:solidFill>
              <a:srgbClr val="FFFF00"/>
            </a:solidFill>
          </a:ln>
          <a:effectLst>
            <a:reflection blurRad="12700" stA="38000" endPos="28000" dist="5000" dir="5400000" sy="-100000" algn="bl" rotWithShape="0"/>
          </a:effectLst>
        </p:spPr>
      </p:pic>
      <p:pic>
        <p:nvPicPr>
          <p:cNvPr id="10257" name="Picture 17" descr="https://scontent.fmnl9-1.fna.fbcdn.net/v/t34.0-12/16997534_1460300707336803_410174155_n.jpg?oh=4eab9634e1789285683418d57d98c900&amp;oe=58B4C0D5"/>
          <p:cNvPicPr>
            <a:picLocks noChangeAspect="1" noChangeArrowheads="1"/>
          </p:cNvPicPr>
          <p:nvPr/>
        </p:nvPicPr>
        <p:blipFill>
          <a:blip r:embed="rId11" cstate="print"/>
          <a:srcRect/>
          <a:stretch>
            <a:fillRect/>
          </a:stretch>
        </p:blipFill>
        <p:spPr bwMode="auto">
          <a:xfrm>
            <a:off x="4953000" y="2209800"/>
            <a:ext cx="1676400" cy="990600"/>
          </a:xfrm>
          <a:prstGeom prst="rect">
            <a:avLst/>
          </a:prstGeom>
          <a:ln w="38100">
            <a:solidFill>
              <a:srgbClr val="FFFF00"/>
            </a:solidFill>
          </a:ln>
          <a:effectLst>
            <a:outerShdw blurRad="292100" dist="139700" dir="2700000" algn="tl" rotWithShape="0">
              <a:srgbClr val="333333">
                <a:alpha val="65000"/>
              </a:srgbClr>
            </a:outerShdw>
          </a:effectLst>
        </p:spPr>
      </p:pic>
      <p:sp>
        <p:nvSpPr>
          <p:cNvPr id="26" name="TextBox 25"/>
          <p:cNvSpPr txBox="1"/>
          <p:nvPr/>
        </p:nvSpPr>
        <p:spPr>
          <a:xfrm>
            <a:off x="5029200" y="3352801"/>
            <a:ext cx="3581400"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1400" b="1" dirty="0" smtClean="0">
                <a:solidFill>
                  <a:schemeClr val="bg1"/>
                </a:solidFill>
                <a:latin typeface="Agency FB" pitchFamily="34" charset="0"/>
              </a:rPr>
              <a:t>Different seminars attended by the teachers during the school year.</a:t>
            </a:r>
            <a:endParaRPr lang="en-US" sz="1400" b="1" dirty="0">
              <a:solidFill>
                <a:schemeClr val="bg1"/>
              </a:solidFill>
              <a:latin typeface="Agency FB" pitchFamily="34" charset="0"/>
            </a:endParaRPr>
          </a:p>
        </p:txBody>
      </p:sp>
      <p:sp>
        <p:nvSpPr>
          <p:cNvPr id="25" name="Rectangle 24"/>
          <p:cNvSpPr/>
          <p:nvPr/>
        </p:nvSpPr>
        <p:spPr>
          <a:xfrm>
            <a:off x="685800" y="3048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B. OTHER STAKEHOLDERS’ ACCOMPLISHMENTS</a:t>
            </a:r>
            <a:endParaRPr lang="en-US" dirty="0">
              <a:ln w="57150">
                <a:solidFill>
                  <a:schemeClr val="tx1"/>
                </a:solidFill>
              </a:ln>
            </a:endParaRPr>
          </a:p>
        </p:txBody>
      </p:sp>
      <p:pic>
        <p:nvPicPr>
          <p:cNvPr id="14337" name="Picture 1" descr="C:\Users\user\Desktop\PHYSICAL FACILITIES\received_963983113710933.jpeg"/>
          <p:cNvPicPr>
            <a:picLocks noChangeAspect="1" noChangeArrowheads="1"/>
          </p:cNvPicPr>
          <p:nvPr/>
        </p:nvPicPr>
        <p:blipFill>
          <a:blip r:embed="rId12" cstate="print"/>
          <a:srcRect/>
          <a:stretch>
            <a:fillRect/>
          </a:stretch>
        </p:blipFill>
        <p:spPr bwMode="auto">
          <a:xfrm>
            <a:off x="609600" y="1219200"/>
            <a:ext cx="1652530" cy="1143000"/>
          </a:xfrm>
          <a:prstGeom prst="rect">
            <a:avLst/>
          </a:prstGeom>
          <a:noFill/>
          <a:ln w="38100">
            <a:solidFill>
              <a:srgbClr val="FFFF00"/>
            </a:solidFill>
          </a:ln>
        </p:spPr>
      </p:pic>
      <p:pic>
        <p:nvPicPr>
          <p:cNvPr id="14338" name="Picture 2" descr="C:\Users\user\Desktop\PHYSICAL FACILITIES\received_963983117044266.jpeg"/>
          <p:cNvPicPr>
            <a:picLocks noChangeAspect="1" noChangeArrowheads="1"/>
          </p:cNvPicPr>
          <p:nvPr/>
        </p:nvPicPr>
        <p:blipFill>
          <a:blip r:embed="rId13" cstate="print"/>
          <a:srcRect/>
          <a:stretch>
            <a:fillRect/>
          </a:stretch>
        </p:blipFill>
        <p:spPr bwMode="auto">
          <a:xfrm>
            <a:off x="2362200" y="1219200"/>
            <a:ext cx="1676400" cy="1143000"/>
          </a:xfrm>
          <a:prstGeom prst="rect">
            <a:avLst/>
          </a:prstGeom>
          <a:noFill/>
          <a:ln w="38100">
            <a:solidFill>
              <a:srgbClr val="FFFF00"/>
            </a:solidFill>
          </a:ln>
        </p:spPr>
      </p:pic>
      <p:pic>
        <p:nvPicPr>
          <p:cNvPr id="14339" name="Picture 3" descr="C:\Users\user\Desktop\PHYSICAL FACILITIES\IMG20170213102632.jpg"/>
          <p:cNvPicPr>
            <a:picLocks noChangeAspect="1" noChangeArrowheads="1"/>
          </p:cNvPicPr>
          <p:nvPr/>
        </p:nvPicPr>
        <p:blipFill>
          <a:blip r:embed="rId14" cstate="print"/>
          <a:srcRect/>
          <a:stretch>
            <a:fillRect/>
          </a:stretch>
        </p:blipFill>
        <p:spPr bwMode="auto">
          <a:xfrm>
            <a:off x="1447800" y="2514600"/>
            <a:ext cx="1828800" cy="990600"/>
          </a:xfrm>
          <a:prstGeom prst="rect">
            <a:avLst/>
          </a:prstGeom>
          <a:noFill/>
          <a:ln w="38100">
            <a:solidFill>
              <a:srgbClr val="FFFF00"/>
            </a:solidFill>
          </a:ln>
        </p:spPr>
      </p:pic>
      <p:pic>
        <p:nvPicPr>
          <p:cNvPr id="14340" name="Picture 4" descr="C:\Users\user\Desktop\PHYSICAL FACILITIES\received_963983083710936.jpeg"/>
          <p:cNvPicPr>
            <a:picLocks noChangeAspect="1" noChangeArrowheads="1"/>
          </p:cNvPicPr>
          <p:nvPr/>
        </p:nvPicPr>
        <p:blipFill>
          <a:blip r:embed="rId15" cstate="print"/>
          <a:srcRect/>
          <a:stretch>
            <a:fillRect/>
          </a:stretch>
        </p:blipFill>
        <p:spPr bwMode="auto">
          <a:xfrm>
            <a:off x="1066800" y="3657600"/>
            <a:ext cx="2438400" cy="1371600"/>
          </a:xfrm>
          <a:prstGeom prst="rect">
            <a:avLst/>
          </a:prstGeom>
          <a:noFill/>
          <a:ln w="38100">
            <a:solidFill>
              <a:srgbClr val="FFFF00"/>
            </a:solidFill>
          </a:ln>
        </p:spPr>
      </p:pic>
      <p:pic>
        <p:nvPicPr>
          <p:cNvPr id="14341" name="Picture 5" descr="C:\Users\user\Desktop\PHYSICAL FACILITIES\received_1011237428985501.jpeg"/>
          <p:cNvPicPr>
            <a:picLocks noChangeAspect="1" noChangeArrowheads="1"/>
          </p:cNvPicPr>
          <p:nvPr/>
        </p:nvPicPr>
        <p:blipFill>
          <a:blip r:embed="rId16" cstate="print"/>
          <a:srcRect/>
          <a:stretch>
            <a:fillRect/>
          </a:stretch>
        </p:blipFill>
        <p:spPr bwMode="auto">
          <a:xfrm>
            <a:off x="304800" y="5257800"/>
            <a:ext cx="1981200" cy="1219200"/>
          </a:xfrm>
          <a:prstGeom prst="rect">
            <a:avLst/>
          </a:prstGeom>
          <a:noFill/>
          <a:ln w="38100">
            <a:solidFill>
              <a:srgbClr val="FFFF00"/>
            </a:solidFill>
          </a:ln>
        </p:spPr>
      </p:pic>
      <p:pic>
        <p:nvPicPr>
          <p:cNvPr id="14342" name="Picture 6" descr="C:\Users\user\Desktop\PHYSICAL FACILITIES\IMG20160715080214.jpg"/>
          <p:cNvPicPr>
            <a:picLocks noChangeAspect="1" noChangeArrowheads="1"/>
          </p:cNvPicPr>
          <p:nvPr/>
        </p:nvPicPr>
        <p:blipFill>
          <a:blip r:embed="rId17" cstate="print"/>
          <a:srcRect/>
          <a:stretch>
            <a:fillRect/>
          </a:stretch>
        </p:blipFill>
        <p:spPr bwMode="auto">
          <a:xfrm>
            <a:off x="2362200" y="5257800"/>
            <a:ext cx="1981200" cy="1219200"/>
          </a:xfrm>
          <a:prstGeom prst="rect">
            <a:avLst/>
          </a:prstGeom>
          <a:noFill/>
          <a:ln w="38100">
            <a:solidFill>
              <a:srgbClr val="FFFF0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 result for vector rainbow designs"/>
          <p:cNvPicPr/>
          <p:nvPr/>
        </p:nvPicPr>
        <p:blipFill>
          <a:blip r:embed="rId2"/>
          <a:srcRect l="3510" t="3125" r="3482" b="3125"/>
          <a:stretch>
            <a:fillRect/>
          </a:stretch>
        </p:blipFill>
        <p:spPr bwMode="auto">
          <a:xfrm>
            <a:off x="4572000" y="0"/>
            <a:ext cx="4572000" cy="6858000"/>
          </a:xfrm>
          <a:prstGeom prst="rect">
            <a:avLst/>
          </a:prstGeom>
          <a:noFill/>
          <a:ln w="9525">
            <a:noFill/>
            <a:miter lim="800000"/>
            <a:headEnd/>
            <a:tailEnd/>
          </a:ln>
        </p:spPr>
      </p:pic>
      <p:pic>
        <p:nvPicPr>
          <p:cNvPr id="14" name="Picture 13" descr="Image result for vector rainbow designs"/>
          <p:cNvPicPr/>
          <p:nvPr/>
        </p:nvPicPr>
        <p:blipFill>
          <a:blip r:embed="rId2"/>
          <a:srcRect l="3510" t="3125" r="3482" b="3125"/>
          <a:stretch>
            <a:fillRect/>
          </a:stretch>
        </p:blipFill>
        <p:spPr bwMode="auto">
          <a:xfrm>
            <a:off x="0" y="0"/>
            <a:ext cx="4572000" cy="6858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222"/>
          <a:stretch>
            <a:fillRect/>
          </a:stretch>
        </p:blipFill>
        <p:spPr bwMode="auto">
          <a:xfrm>
            <a:off x="762000" y="4571048"/>
            <a:ext cx="3200400" cy="1580209"/>
          </a:xfrm>
          <a:prstGeom prst="rect">
            <a:avLst/>
          </a:prstGeom>
          <a:noFill/>
          <a:ln w="9525">
            <a:noFill/>
            <a:miter lim="800000"/>
            <a:headEnd/>
            <a:tailEnd/>
          </a:ln>
          <a:effectLst/>
        </p:spPr>
      </p:pic>
      <p:sp>
        <p:nvSpPr>
          <p:cNvPr id="13" name="Rectangle 12"/>
          <p:cNvSpPr/>
          <p:nvPr/>
        </p:nvSpPr>
        <p:spPr>
          <a:xfrm>
            <a:off x="304800" y="3962400"/>
            <a:ext cx="41148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E. SCHOOL MOOE AND CANTEEN FUND DISTRIBUTION</a:t>
            </a:r>
            <a:endParaRPr lang="en-US" dirty="0">
              <a:ln w="57150">
                <a:solidFill>
                  <a:schemeClr val="tx1"/>
                </a:solidFill>
              </a:ln>
            </a:endParaRPr>
          </a:p>
        </p:txBody>
      </p:sp>
      <p:sp>
        <p:nvSpPr>
          <p:cNvPr id="23" name="Rectangle 22"/>
          <p:cNvSpPr/>
          <p:nvPr/>
        </p:nvSpPr>
        <p:spPr>
          <a:xfrm>
            <a:off x="304800" y="152400"/>
            <a:ext cx="3886200" cy="228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ln w="1905"/>
                <a:solidFill>
                  <a:srgbClr val="7030A0"/>
                </a:solidFill>
                <a:effectLst>
                  <a:innerShdw blurRad="69850" dist="43180" dir="5400000">
                    <a:srgbClr val="000000">
                      <a:alpha val="65000"/>
                    </a:srgbClr>
                  </a:innerShdw>
                </a:effectLst>
                <a:latin typeface="Britannic Bold" pitchFamily="34" charset="0"/>
              </a:rPr>
              <a:t>TEACHERS PROFESSIONAL DEVELOPMENT</a:t>
            </a:r>
            <a:endParaRPr lang="en-US" sz="1400" dirty="0">
              <a:ln w="57150">
                <a:solidFill>
                  <a:schemeClr val="tx1"/>
                </a:solidFill>
              </a:ln>
            </a:endParaRPr>
          </a:p>
        </p:txBody>
      </p:sp>
      <p:sp>
        <p:nvSpPr>
          <p:cNvPr id="24" name="TextBox 23"/>
          <p:cNvSpPr txBox="1"/>
          <p:nvPr/>
        </p:nvSpPr>
        <p:spPr>
          <a:xfrm>
            <a:off x="304800" y="6248400"/>
            <a:ext cx="403860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b="1" dirty="0" smtClean="0">
                <a:solidFill>
                  <a:schemeClr val="bg1"/>
                </a:solidFill>
                <a:latin typeface="Agency FB" pitchFamily="34" charset="0"/>
              </a:rPr>
              <a:t>School expenses is funded through MOOE and Canteen Fund subject to the guidelines  in the </a:t>
            </a:r>
            <a:r>
              <a:rPr lang="en-US" sz="1400" b="1" dirty="0" err="1" smtClean="0">
                <a:solidFill>
                  <a:schemeClr val="bg1"/>
                </a:solidFill>
                <a:latin typeface="Agency FB" pitchFamily="34" charset="0"/>
              </a:rPr>
              <a:t>DepEd</a:t>
            </a:r>
            <a:r>
              <a:rPr lang="en-US" sz="1400" b="1" dirty="0" smtClean="0">
                <a:solidFill>
                  <a:schemeClr val="bg1"/>
                </a:solidFill>
                <a:latin typeface="Agency FB" pitchFamily="34" charset="0"/>
              </a:rPr>
              <a:t> Order.</a:t>
            </a:r>
            <a:endParaRPr lang="en-US" sz="1400" b="1" dirty="0">
              <a:solidFill>
                <a:schemeClr val="bg1"/>
              </a:solidFill>
              <a:latin typeface="Agency FB" pitchFamily="34" charset="0"/>
            </a:endParaRPr>
          </a:p>
        </p:txBody>
      </p:sp>
      <p:sp>
        <p:nvSpPr>
          <p:cNvPr id="25" name="TextBox 24"/>
          <p:cNvSpPr txBox="1"/>
          <p:nvPr/>
        </p:nvSpPr>
        <p:spPr>
          <a:xfrm>
            <a:off x="228600" y="2590800"/>
            <a:ext cx="4191000" cy="116955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1400" b="1" dirty="0" smtClean="0">
                <a:solidFill>
                  <a:schemeClr val="bg1"/>
                </a:solidFill>
                <a:latin typeface="Agency FB" pitchFamily="34" charset="0"/>
              </a:rPr>
              <a:t>Subject Coordinator and other teachers with special </a:t>
            </a:r>
            <a:r>
              <a:rPr lang="en-US" sz="1400" b="1" dirty="0" err="1" smtClean="0">
                <a:solidFill>
                  <a:schemeClr val="bg1"/>
                </a:solidFill>
                <a:latin typeface="Agency FB" pitchFamily="34" charset="0"/>
              </a:rPr>
              <a:t>coordinatorships</a:t>
            </a:r>
            <a:r>
              <a:rPr lang="en-US" sz="1400" b="1" dirty="0" smtClean="0">
                <a:solidFill>
                  <a:schemeClr val="bg1"/>
                </a:solidFill>
                <a:latin typeface="Agency FB" pitchFamily="34" charset="0"/>
              </a:rPr>
              <a:t> have attended seminars in the district and division level. The rest of the teaching force have gained professional development trainings thru SLAC. Moreover, 11 teachers are enrolled in Graduate Studies Program.</a:t>
            </a:r>
            <a:endParaRPr lang="en-US" sz="1400" b="1" dirty="0">
              <a:solidFill>
                <a:schemeClr val="bg1"/>
              </a:solidFill>
              <a:latin typeface="Agency FB" pitchFamily="34" charset="0"/>
            </a:endParaRPr>
          </a:p>
        </p:txBody>
      </p:sp>
      <p:graphicFrame>
        <p:nvGraphicFramePr>
          <p:cNvPr id="28" name="Chart 27"/>
          <p:cNvGraphicFramePr/>
          <p:nvPr/>
        </p:nvGraphicFramePr>
        <p:xfrm>
          <a:off x="0" y="457200"/>
          <a:ext cx="44958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p:cNvSpPr/>
          <p:nvPr/>
        </p:nvSpPr>
        <p:spPr>
          <a:xfrm>
            <a:off x="5257800" y="2286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B. OTHER STAKEHOLDERS’ ACCOMPLISHMENTS</a:t>
            </a:r>
            <a:endParaRPr lang="en-US" dirty="0">
              <a:ln w="57150">
                <a:solidFill>
                  <a:schemeClr val="tx1"/>
                </a:solidFill>
              </a:ln>
            </a:endParaRPr>
          </a:p>
        </p:txBody>
      </p:sp>
      <p:grpSp>
        <p:nvGrpSpPr>
          <p:cNvPr id="26" name="Group 25"/>
          <p:cNvGrpSpPr/>
          <p:nvPr/>
        </p:nvGrpSpPr>
        <p:grpSpPr>
          <a:xfrm>
            <a:off x="4648200" y="1143000"/>
            <a:ext cx="4191000" cy="5385375"/>
            <a:chOff x="4572000" y="990600"/>
            <a:chExt cx="4191000" cy="5385375"/>
          </a:xfrm>
        </p:grpSpPr>
        <p:sp>
          <p:nvSpPr>
            <p:cNvPr id="27" name="Rectangle 26"/>
            <p:cNvSpPr/>
            <p:nvPr/>
          </p:nvSpPr>
          <p:spPr>
            <a:xfrm>
              <a:off x="4724400" y="1981200"/>
              <a:ext cx="593576" cy="4216539"/>
            </a:xfrm>
            <a:prstGeom prst="rect">
              <a:avLst/>
            </a:prstGeom>
            <a:noFill/>
          </p:spPr>
          <p:txBody>
            <a:bodyPr wrap="square" lIns="91440" tIns="45720" rIns="91440" bIns="45720">
              <a:spAutoFit/>
            </a:bodyPr>
            <a:lstStyle/>
            <a:p>
              <a:pPr algn="ctr"/>
              <a:r>
                <a:rPr lang="en-US" sz="32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gency FB" pitchFamily="34" charset="0"/>
                </a:rPr>
                <a:t>C</a:t>
              </a:r>
            </a:p>
            <a:p>
              <a:pPr algn="ctr"/>
              <a:r>
                <a:rPr lang="en-US"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gency FB" pitchFamily="34" charset="0"/>
                </a:rPr>
                <a:t>L</a:t>
              </a:r>
            </a:p>
            <a:p>
              <a:pPr algn="ctr"/>
              <a:r>
                <a:rPr lang="en-US" sz="32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gency FB" pitchFamily="34" charset="0"/>
                </a:rPr>
                <a:t>E</a:t>
              </a:r>
            </a:p>
            <a:p>
              <a:pPr algn="ctr"/>
              <a:r>
                <a:rPr lang="en-US"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gency FB" pitchFamily="34" charset="0"/>
                </a:rPr>
                <a:t>A</a:t>
              </a:r>
            </a:p>
            <a:p>
              <a:pPr algn="ctr"/>
              <a:r>
                <a:rPr lang="en-US" sz="32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gency FB" pitchFamily="34" charset="0"/>
                </a:rPr>
                <a:t>N</a:t>
              </a:r>
            </a:p>
            <a:p>
              <a:pPr algn="ctr"/>
              <a:endParaRPr lang="en-US" sz="1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gency FB" pitchFamily="34" charset="0"/>
              </a:endParaRPr>
            </a:p>
            <a:p>
              <a:pPr algn="ctr"/>
              <a:r>
                <a:rPr lang="en-US" sz="32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gency FB" pitchFamily="34" charset="0"/>
                </a:rPr>
                <a:t>U</a:t>
              </a:r>
            </a:p>
            <a:p>
              <a:pPr algn="ctr"/>
              <a:r>
                <a:rPr lang="en-US" sz="32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gency FB" pitchFamily="34" charset="0"/>
                </a:rPr>
                <a:t>P</a:t>
              </a:r>
            </a:p>
            <a:p>
              <a:pPr algn="ctr"/>
              <a:endParaRPr lang="en-US" sz="32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gency FB" pitchFamily="34" charset="0"/>
              </a:endParaRPr>
            </a:p>
          </p:txBody>
        </p:sp>
        <p:pic>
          <p:nvPicPr>
            <p:cNvPr id="29" name="Picture 2" descr="https://scontent.fmnl8-1.fna.fbcdn.net/v/t34.0-12/16996812_371833313216553_162804090_n.jpg?oh=b1358b6073c64131705841d9e9289e27&amp;oe=58B30B31"/>
            <p:cNvPicPr>
              <a:picLocks noChangeAspect="1" noChangeArrowheads="1"/>
            </p:cNvPicPr>
            <p:nvPr/>
          </p:nvPicPr>
          <p:blipFill>
            <a:blip r:embed="rId5" cstate="print"/>
            <a:srcRect/>
            <a:stretch>
              <a:fillRect/>
            </a:stretch>
          </p:blipFill>
          <p:spPr bwMode="auto">
            <a:xfrm>
              <a:off x="5410200" y="990600"/>
              <a:ext cx="2133600" cy="1524000"/>
            </a:xfrm>
            <a:prstGeom prst="rect">
              <a:avLst/>
            </a:prstGeom>
            <a:ln>
              <a:noFill/>
            </a:ln>
            <a:effectLst>
              <a:outerShdw blurRad="292100" dist="139700" dir="2700000" algn="tl" rotWithShape="0">
                <a:srgbClr val="333333">
                  <a:alpha val="65000"/>
                </a:srgbClr>
              </a:outerShdw>
            </a:effectLst>
          </p:spPr>
        </p:pic>
        <p:pic>
          <p:nvPicPr>
            <p:cNvPr id="30" name="Picture 4" descr="https://scontent.fmnl8-1.fna.fbcdn.net/v/t34.0-12/16997486_371832973216587_1274804711_n.jpg?oh=f3beab304b60c84145164a6428203c00&amp;oe=58B2F911"/>
            <p:cNvPicPr>
              <a:picLocks noChangeAspect="1" noChangeArrowheads="1"/>
            </p:cNvPicPr>
            <p:nvPr/>
          </p:nvPicPr>
          <p:blipFill>
            <a:blip r:embed="rId6" cstate="print"/>
            <a:srcRect/>
            <a:stretch>
              <a:fillRect/>
            </a:stretch>
          </p:blipFill>
          <p:spPr bwMode="auto">
            <a:xfrm>
              <a:off x="7086600" y="2667001"/>
              <a:ext cx="1676400" cy="1523999"/>
            </a:xfrm>
            <a:prstGeom prst="rect">
              <a:avLst/>
            </a:prstGeom>
            <a:ln>
              <a:noFill/>
            </a:ln>
            <a:effectLst>
              <a:outerShdw blurRad="292100" dist="139700" dir="2700000" algn="tl" rotWithShape="0">
                <a:srgbClr val="333333">
                  <a:alpha val="65000"/>
                </a:srgbClr>
              </a:outerShdw>
            </a:effectLst>
          </p:spPr>
        </p:pic>
        <p:pic>
          <p:nvPicPr>
            <p:cNvPr id="31" name="Picture 6" descr="https://scontent.fmnl8-1.fna.fbcdn.net/v/t34.0-12/16976162_371831163216768_1405038156_n.jpg?oh=6456dffce5cb0bd6ac4d39e448c074a3&amp;oe=58B30E01"/>
            <p:cNvPicPr>
              <a:picLocks noChangeAspect="1" noChangeArrowheads="1"/>
            </p:cNvPicPr>
            <p:nvPr/>
          </p:nvPicPr>
          <p:blipFill>
            <a:blip r:embed="rId7" cstate="print"/>
            <a:srcRect/>
            <a:stretch>
              <a:fillRect/>
            </a:stretch>
          </p:blipFill>
          <p:spPr bwMode="auto">
            <a:xfrm>
              <a:off x="7620000" y="990600"/>
              <a:ext cx="1143000" cy="609600"/>
            </a:xfrm>
            <a:prstGeom prst="rect">
              <a:avLst/>
            </a:prstGeom>
            <a:ln>
              <a:noFill/>
            </a:ln>
            <a:effectLst>
              <a:outerShdw blurRad="292100" dist="139700" dir="2700000" algn="tl" rotWithShape="0">
                <a:srgbClr val="333333">
                  <a:alpha val="65000"/>
                </a:srgbClr>
              </a:outerShdw>
            </a:effectLst>
          </p:spPr>
        </p:pic>
        <p:sp>
          <p:nvSpPr>
            <p:cNvPr id="32" name="Rectangle 31"/>
            <p:cNvSpPr/>
            <p:nvPr/>
          </p:nvSpPr>
          <p:spPr>
            <a:xfrm>
              <a:off x="4572000" y="5791200"/>
              <a:ext cx="2438400" cy="584775"/>
            </a:xfrm>
            <a:prstGeom prst="rect">
              <a:avLst/>
            </a:prstGeom>
            <a:noFill/>
          </p:spPr>
          <p:txBody>
            <a:bodyPr wrap="square" lIns="91440" tIns="45720" rIns="91440" bIns="45720">
              <a:spAutoFit/>
            </a:bodyPr>
            <a:lstStyle/>
            <a:p>
              <a:pPr algn="ctr"/>
              <a:r>
                <a:rPr lang="en-US" sz="32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gency FB" pitchFamily="34" charset="0"/>
                </a:rPr>
                <a:t>D   R   I   V  E</a:t>
              </a:r>
              <a:endParaRPr lang="en-US" sz="32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gency FB" pitchFamily="34" charset="0"/>
              </a:endParaRPr>
            </a:p>
          </p:txBody>
        </p:sp>
        <p:pic>
          <p:nvPicPr>
            <p:cNvPr id="33" name="Picture 2" descr="https://scontent.fmnl9-1.fna.fbcdn.net/v/t34.0-12/17012811_629521830565442_1797801690_n.jpg?oh=f7f2654bda0d8171e42b1139dec6f8fb&amp;oe=58B4F4E5"/>
            <p:cNvPicPr>
              <a:picLocks noChangeAspect="1" noChangeArrowheads="1"/>
            </p:cNvPicPr>
            <p:nvPr/>
          </p:nvPicPr>
          <p:blipFill>
            <a:blip r:embed="rId8" cstate="print"/>
            <a:srcRect/>
            <a:stretch>
              <a:fillRect/>
            </a:stretch>
          </p:blipFill>
          <p:spPr bwMode="auto">
            <a:xfrm>
              <a:off x="5410200" y="2667000"/>
              <a:ext cx="1524001" cy="1524000"/>
            </a:xfrm>
            <a:prstGeom prst="rect">
              <a:avLst/>
            </a:prstGeom>
            <a:ln>
              <a:noFill/>
            </a:ln>
            <a:effectLst>
              <a:outerShdw blurRad="292100" dist="139700" dir="2700000" algn="tl" rotWithShape="0">
                <a:srgbClr val="333333">
                  <a:alpha val="65000"/>
                </a:srgbClr>
              </a:outerShdw>
            </a:effectLst>
          </p:spPr>
        </p:pic>
        <p:pic>
          <p:nvPicPr>
            <p:cNvPr id="34" name="Picture 4" descr="https://scontent.fmnl9-1.fna.fbcdn.net/v/t34.0-12/16996786_120300002327110061_654983766_n.jpg?oh=76d8456b5dcb5a8207f01a0a26457380&amp;oe=58B55B4C"/>
            <p:cNvPicPr>
              <a:picLocks noChangeAspect="1" noChangeArrowheads="1"/>
            </p:cNvPicPr>
            <p:nvPr/>
          </p:nvPicPr>
          <p:blipFill>
            <a:blip r:embed="rId9" cstate="print"/>
            <a:srcRect/>
            <a:stretch>
              <a:fillRect/>
            </a:stretch>
          </p:blipFill>
          <p:spPr bwMode="auto">
            <a:xfrm>
              <a:off x="7086600" y="4343400"/>
              <a:ext cx="1676400" cy="1447800"/>
            </a:xfrm>
            <a:prstGeom prst="rect">
              <a:avLst/>
            </a:prstGeom>
            <a:noFill/>
          </p:spPr>
        </p:pic>
        <p:pic>
          <p:nvPicPr>
            <p:cNvPr id="35" name="Picture 6" descr="https://scontent.fmnl9-1.fna.fbcdn.net/v/t34.0-12/16996913_120300002319108588_1923648876_n.jpg?oh=30d2d7767bf3853359b3ae22974fd62b&amp;oe=58B50553"/>
            <p:cNvPicPr>
              <a:picLocks noChangeAspect="1" noChangeArrowheads="1"/>
            </p:cNvPicPr>
            <p:nvPr/>
          </p:nvPicPr>
          <p:blipFill>
            <a:blip r:embed="rId10" cstate="print"/>
            <a:srcRect/>
            <a:stretch>
              <a:fillRect/>
            </a:stretch>
          </p:blipFill>
          <p:spPr bwMode="auto">
            <a:xfrm>
              <a:off x="5410200" y="4343400"/>
              <a:ext cx="1524000" cy="1447800"/>
            </a:xfrm>
            <a:prstGeom prst="rect">
              <a:avLst/>
            </a:prstGeom>
            <a:ln>
              <a:noFill/>
            </a:ln>
            <a:effectLst>
              <a:outerShdw blurRad="292100" dist="139700" dir="2700000" algn="tl" rotWithShape="0">
                <a:srgbClr val="333333">
                  <a:alpha val="65000"/>
                </a:srgbClr>
              </a:outerShdw>
            </a:effectLst>
          </p:spPr>
        </p:pic>
        <p:pic>
          <p:nvPicPr>
            <p:cNvPr id="36" name="Picture 8" descr="https://scontent.fmnl9-1.fna.fbcdn.net/v/t34.0-12/16976136_629521850565440_928730410_n.jpg?oh=6ef75f177893a7af5d9eaa5721786d41&amp;oe=58B50872"/>
            <p:cNvPicPr>
              <a:picLocks noChangeAspect="1" noChangeArrowheads="1"/>
            </p:cNvPicPr>
            <p:nvPr/>
          </p:nvPicPr>
          <p:blipFill>
            <a:blip r:embed="rId11" cstate="print"/>
            <a:srcRect/>
            <a:stretch>
              <a:fillRect/>
            </a:stretch>
          </p:blipFill>
          <p:spPr bwMode="auto">
            <a:xfrm>
              <a:off x="7620000" y="1676400"/>
              <a:ext cx="1143000" cy="831056"/>
            </a:xfrm>
            <a:prstGeom prst="rect">
              <a:avLst/>
            </a:prstGeom>
            <a:ln>
              <a:noFill/>
            </a:ln>
            <a:effectLst>
              <a:outerShdw blurRad="292100" dist="139700" dir="2700000" algn="tl" rotWithShape="0">
                <a:srgbClr val="333333">
                  <a:alpha val="65000"/>
                </a:srgbClr>
              </a:outerShdw>
            </a:effectLst>
          </p:spPr>
        </p:pic>
      </p:grpSp>
      <p:sp>
        <p:nvSpPr>
          <p:cNvPr id="21" name="TextBox 20"/>
          <p:cNvSpPr txBox="1"/>
          <p:nvPr/>
        </p:nvSpPr>
        <p:spPr>
          <a:xfrm>
            <a:off x="5638800" y="4191000"/>
            <a:ext cx="3124200" cy="523220"/>
          </a:xfrm>
          <a:prstGeom prst="rect">
            <a:avLst/>
          </a:prstGeom>
          <a:noFill/>
        </p:spPr>
        <p:txBody>
          <a:bodyPr wrap="square" rtlCol="0">
            <a:spAutoFit/>
          </a:bodyPr>
          <a:lstStyle/>
          <a:p>
            <a:pPr algn="ctr"/>
            <a:r>
              <a:rPr lang="en-US" sz="1400" b="1" dirty="0" smtClean="0">
                <a:solidFill>
                  <a:schemeClr val="bg1"/>
                </a:solidFill>
                <a:latin typeface="Agency FB" pitchFamily="34" charset="0"/>
              </a:rPr>
              <a:t>Tie up with the City Government’s Clean Up Drive and Anti-Dengue Project.</a:t>
            </a:r>
            <a:endParaRPr lang="en-US" sz="1400" b="1" dirty="0">
              <a:solidFill>
                <a:schemeClr val="bg1"/>
              </a:solidFill>
              <a:latin typeface="Agency FB"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Image result for vector rainbow designs"/>
          <p:cNvPicPr/>
          <p:nvPr/>
        </p:nvPicPr>
        <p:blipFill>
          <a:blip r:embed="rId3"/>
          <a:srcRect l="3510" t="3125" r="3482" b="3125"/>
          <a:stretch>
            <a:fillRect/>
          </a:stretch>
        </p:blipFill>
        <p:spPr bwMode="auto">
          <a:xfrm>
            <a:off x="0" y="0"/>
            <a:ext cx="4572000" cy="6858000"/>
          </a:xfrm>
          <a:prstGeom prst="rect">
            <a:avLst/>
          </a:prstGeom>
          <a:noFill/>
          <a:ln w="9525">
            <a:noFill/>
            <a:miter lim="800000"/>
            <a:headEnd/>
            <a:tailEnd/>
          </a:ln>
        </p:spPr>
      </p:pic>
      <p:pic>
        <p:nvPicPr>
          <p:cNvPr id="25" name="Picture 24" descr="Image result for vector rainbow designs"/>
          <p:cNvPicPr/>
          <p:nvPr/>
        </p:nvPicPr>
        <p:blipFill>
          <a:blip r:embed="rId3"/>
          <a:srcRect l="3510" t="3125" r="3482" b="3125"/>
          <a:stretch>
            <a:fillRect/>
          </a:stretch>
        </p:blipFill>
        <p:spPr bwMode="auto">
          <a:xfrm>
            <a:off x="4572000" y="0"/>
            <a:ext cx="4572000" cy="6858000"/>
          </a:xfrm>
          <a:prstGeom prst="rect">
            <a:avLst/>
          </a:prstGeom>
          <a:noFill/>
          <a:ln w="9525">
            <a:noFill/>
            <a:miter lim="800000"/>
            <a:headEnd/>
            <a:tailEnd/>
          </a:ln>
        </p:spPr>
      </p:pic>
      <p:sp>
        <p:nvSpPr>
          <p:cNvPr id="10" name="Rectangle 9"/>
          <p:cNvSpPr/>
          <p:nvPr/>
        </p:nvSpPr>
        <p:spPr>
          <a:xfrm>
            <a:off x="5257800" y="3048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F. SCHOOL AWARDS AND RECOGNITION</a:t>
            </a:r>
            <a:endParaRPr lang="en-US" dirty="0">
              <a:ln w="57150">
                <a:solidFill>
                  <a:schemeClr val="tx1"/>
                </a:solidFill>
              </a:ln>
            </a:endParaRPr>
          </a:p>
        </p:txBody>
      </p:sp>
      <p:pic>
        <p:nvPicPr>
          <p:cNvPr id="8194" name="Picture 2" descr="https://scontent.fmnl9-1.fna.fbcdn.net/v/t34.0-12/16652763_1142110709231505_118968326_n.jpg?oh=1fcbc62f63bf3294b3dd12158e32af01&amp;oe=58B52824"/>
          <p:cNvPicPr>
            <a:picLocks noChangeAspect="1" noChangeArrowheads="1"/>
          </p:cNvPicPr>
          <p:nvPr/>
        </p:nvPicPr>
        <p:blipFill>
          <a:blip r:embed="rId4" cstate="print"/>
          <a:srcRect b="24464"/>
          <a:stretch>
            <a:fillRect/>
          </a:stretch>
        </p:blipFill>
        <p:spPr bwMode="auto">
          <a:xfrm>
            <a:off x="6934200" y="3048000"/>
            <a:ext cx="1066800" cy="1066800"/>
          </a:xfrm>
          <a:prstGeom prst="rect">
            <a:avLst/>
          </a:prstGeom>
          <a:ln>
            <a:solidFill>
              <a:srgbClr val="002060"/>
            </a:solidFill>
          </a:ln>
          <a:effectLst>
            <a:outerShdw blurRad="292100" dist="139700" dir="2700000" algn="tl" rotWithShape="0">
              <a:srgbClr val="333333">
                <a:alpha val="65000"/>
              </a:srgbClr>
            </a:outerShdw>
          </a:effectLst>
        </p:spPr>
      </p:pic>
      <p:pic>
        <p:nvPicPr>
          <p:cNvPr id="8196" name="Picture 4" descr="https://scontent.fmnl9-1.fna.fbcdn.net/v/t34.0-12/16683485_1142115452564364_925075955_n.jpg?oh=f20caaa0541ec45db2ebff5e2cd2c368&amp;oe=58B54CB7"/>
          <p:cNvPicPr>
            <a:picLocks noChangeAspect="1" noChangeArrowheads="1"/>
          </p:cNvPicPr>
          <p:nvPr/>
        </p:nvPicPr>
        <p:blipFill>
          <a:blip r:embed="rId5" cstate="print"/>
          <a:srcRect/>
          <a:stretch>
            <a:fillRect/>
          </a:stretch>
        </p:blipFill>
        <p:spPr bwMode="auto">
          <a:xfrm>
            <a:off x="6934200" y="4114801"/>
            <a:ext cx="1981200" cy="914400"/>
          </a:xfrm>
          <a:prstGeom prst="rect">
            <a:avLst/>
          </a:prstGeom>
          <a:ln>
            <a:solidFill>
              <a:srgbClr val="002060"/>
            </a:solidFill>
          </a:ln>
          <a:effectLst>
            <a:outerShdw blurRad="292100" dist="139700" dir="2700000" algn="tl" rotWithShape="0">
              <a:srgbClr val="333333">
                <a:alpha val="65000"/>
              </a:srgbClr>
            </a:outerShdw>
          </a:effectLst>
        </p:spPr>
      </p:pic>
      <p:pic>
        <p:nvPicPr>
          <p:cNvPr id="8198" name="Picture 6" descr="https://scontent.fmnl9-1.fna.fbcdn.net/v/t34.0-12/16650296_1142115422564367_113861726_n.jpg?oh=6d11897b60dd50fd2ee670cd9b52267b&amp;oe=58B60CE6"/>
          <p:cNvPicPr>
            <a:picLocks noChangeAspect="1" noChangeArrowheads="1"/>
          </p:cNvPicPr>
          <p:nvPr/>
        </p:nvPicPr>
        <p:blipFill>
          <a:blip r:embed="rId6"/>
          <a:srcRect l="24132" t="12438" r="39201" b="14969"/>
          <a:stretch>
            <a:fillRect/>
          </a:stretch>
        </p:blipFill>
        <p:spPr bwMode="auto">
          <a:xfrm>
            <a:off x="8001000" y="3048000"/>
            <a:ext cx="914400" cy="1066800"/>
          </a:xfrm>
          <a:prstGeom prst="rect">
            <a:avLst/>
          </a:prstGeom>
          <a:ln>
            <a:solidFill>
              <a:srgbClr val="002060"/>
            </a:solidFill>
          </a:ln>
          <a:effectLst>
            <a:outerShdw blurRad="292100" dist="139700" dir="2700000" algn="tl" rotWithShape="0">
              <a:srgbClr val="333333">
                <a:alpha val="65000"/>
              </a:srgbClr>
            </a:outerShdw>
          </a:effectLst>
        </p:spPr>
      </p:pic>
      <p:pic>
        <p:nvPicPr>
          <p:cNvPr id="8200" name="Picture 8" descr="https://scontent.fmnl9-1.fna.fbcdn.net/v/t34.0-12/16650228_1380125445352685_1785966108_n.jpg?oh=7eab8eaa7461633cb653f98097d802de&amp;oe=58B534E1"/>
          <p:cNvPicPr>
            <a:picLocks noChangeAspect="1" noChangeArrowheads="1"/>
          </p:cNvPicPr>
          <p:nvPr/>
        </p:nvPicPr>
        <p:blipFill>
          <a:blip r:embed="rId7" cstate="print"/>
          <a:srcRect/>
          <a:stretch>
            <a:fillRect/>
          </a:stretch>
        </p:blipFill>
        <p:spPr bwMode="auto">
          <a:xfrm>
            <a:off x="4876800" y="5181600"/>
            <a:ext cx="1905000" cy="1367219"/>
          </a:xfrm>
          <a:prstGeom prst="rect">
            <a:avLst/>
          </a:prstGeom>
          <a:ln w="38100">
            <a:solidFill>
              <a:srgbClr val="FFFF00"/>
            </a:solidFill>
          </a:ln>
          <a:effectLst>
            <a:outerShdw blurRad="292100" dist="139700" dir="2700000" algn="tl" rotWithShape="0">
              <a:srgbClr val="333333">
                <a:alpha val="65000"/>
              </a:srgbClr>
            </a:outerShdw>
          </a:effectLst>
        </p:spPr>
      </p:pic>
      <p:pic>
        <p:nvPicPr>
          <p:cNvPr id="2053" name="Picture 5" descr="C:\Users\user\Desktop\PHYSICAL FACILITIES\received_120300000454056922.jpeg"/>
          <p:cNvPicPr>
            <a:picLocks noChangeAspect="1" noChangeArrowheads="1"/>
          </p:cNvPicPr>
          <p:nvPr/>
        </p:nvPicPr>
        <p:blipFill>
          <a:blip r:embed="rId8"/>
          <a:srcRect/>
          <a:stretch>
            <a:fillRect/>
          </a:stretch>
        </p:blipFill>
        <p:spPr bwMode="auto">
          <a:xfrm>
            <a:off x="5486400" y="1143000"/>
            <a:ext cx="2980267" cy="1676400"/>
          </a:xfrm>
          <a:prstGeom prst="rect">
            <a:avLst/>
          </a:prstGeom>
          <a:noFill/>
          <a:ln w="38100">
            <a:solidFill>
              <a:srgbClr val="FFFF00"/>
            </a:solidFill>
          </a:ln>
        </p:spPr>
      </p:pic>
      <p:pic>
        <p:nvPicPr>
          <p:cNvPr id="2054" name="Picture 6" descr="C:\Users\user\Desktop\PHYSICAL FACILITIES\received_120300000454496295.jpeg"/>
          <p:cNvPicPr>
            <a:picLocks noChangeAspect="1" noChangeArrowheads="1"/>
          </p:cNvPicPr>
          <p:nvPr/>
        </p:nvPicPr>
        <p:blipFill>
          <a:blip r:embed="rId9"/>
          <a:srcRect/>
          <a:stretch>
            <a:fillRect/>
          </a:stretch>
        </p:blipFill>
        <p:spPr bwMode="auto">
          <a:xfrm>
            <a:off x="4800600" y="3048000"/>
            <a:ext cx="1981200" cy="1981200"/>
          </a:xfrm>
          <a:prstGeom prst="rect">
            <a:avLst/>
          </a:prstGeom>
          <a:noFill/>
        </p:spPr>
      </p:pic>
      <p:pic>
        <p:nvPicPr>
          <p:cNvPr id="2055" name="Picture 7"/>
          <p:cNvPicPr>
            <a:picLocks noChangeAspect="1" noChangeArrowheads="1"/>
          </p:cNvPicPr>
          <p:nvPr/>
        </p:nvPicPr>
        <p:blipFill>
          <a:blip r:embed="rId10"/>
          <a:srcRect/>
          <a:stretch>
            <a:fillRect/>
          </a:stretch>
        </p:blipFill>
        <p:spPr bwMode="auto">
          <a:xfrm>
            <a:off x="6934200" y="5181600"/>
            <a:ext cx="1981200" cy="1371600"/>
          </a:xfrm>
          <a:prstGeom prst="rect">
            <a:avLst/>
          </a:prstGeom>
          <a:noFill/>
          <a:ln w="38100">
            <a:solidFill>
              <a:srgbClr val="FFFF00"/>
            </a:solidFill>
            <a:miter lim="800000"/>
            <a:headEnd/>
            <a:tailEnd/>
          </a:ln>
          <a:effectLst/>
        </p:spPr>
      </p:pic>
      <p:sp>
        <p:nvSpPr>
          <p:cNvPr id="33" name="Rectangle 32"/>
          <p:cNvSpPr/>
          <p:nvPr/>
        </p:nvSpPr>
        <p:spPr>
          <a:xfrm>
            <a:off x="685800" y="3048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sp>
        <p:nvSpPr>
          <p:cNvPr id="34" name="TextBox 33"/>
          <p:cNvSpPr txBox="1"/>
          <p:nvPr/>
        </p:nvSpPr>
        <p:spPr>
          <a:xfrm>
            <a:off x="990600" y="990600"/>
            <a:ext cx="2743200" cy="369332"/>
          </a:xfrm>
          <a:prstGeom prst="rect">
            <a:avLst/>
          </a:prstGeom>
          <a:noFill/>
        </p:spPr>
        <p:txBody>
          <a:bodyPr wrap="square" rtlCol="0">
            <a:spAutoFit/>
          </a:bodyPr>
          <a:lstStyle/>
          <a:p>
            <a:pPr algn="ctr"/>
            <a:r>
              <a:rPr lang="en-US" b="1" dirty="0" smtClean="0">
                <a:solidFill>
                  <a:schemeClr val="bg1"/>
                </a:solidFill>
                <a:latin typeface="Agency FB" pitchFamily="34" charset="0"/>
              </a:rPr>
              <a:t>“ACADEMIC ACHIEVERS”</a:t>
            </a:r>
            <a:endParaRPr lang="en-US" b="1" dirty="0">
              <a:solidFill>
                <a:schemeClr val="bg1"/>
              </a:solidFill>
              <a:latin typeface="Agency FB" pitchFamily="34" charset="0"/>
            </a:endParaRPr>
          </a:p>
        </p:txBody>
      </p:sp>
      <p:grpSp>
        <p:nvGrpSpPr>
          <p:cNvPr id="35" name="Group 34"/>
          <p:cNvGrpSpPr/>
          <p:nvPr/>
        </p:nvGrpSpPr>
        <p:grpSpPr>
          <a:xfrm>
            <a:off x="457200" y="1447800"/>
            <a:ext cx="3810000" cy="5181600"/>
            <a:chOff x="4953000" y="990600"/>
            <a:chExt cx="3962400" cy="5181600"/>
          </a:xfrm>
        </p:grpSpPr>
        <p:pic>
          <p:nvPicPr>
            <p:cNvPr id="36" name="Picture 1" descr="C:\Users\user\Desktop\awwwwwwwwwwwww\PICTURES\OPPO 1\IMG20170116140639.jpg"/>
            <p:cNvPicPr>
              <a:picLocks noChangeAspect="1" noChangeArrowheads="1"/>
            </p:cNvPicPr>
            <p:nvPr/>
          </p:nvPicPr>
          <p:blipFill>
            <a:blip r:embed="rId11" cstate="print"/>
            <a:srcRect/>
            <a:stretch>
              <a:fillRect/>
            </a:stretch>
          </p:blipFill>
          <p:spPr bwMode="auto">
            <a:xfrm>
              <a:off x="4953000" y="990600"/>
              <a:ext cx="2514600" cy="1600200"/>
            </a:xfrm>
            <a:prstGeom prst="rect">
              <a:avLst/>
            </a:prstGeom>
            <a:ln>
              <a:noFill/>
            </a:ln>
            <a:effectLst>
              <a:outerShdw blurRad="292100" dist="139700" dir="2700000" algn="tl" rotWithShape="0">
                <a:srgbClr val="333333">
                  <a:alpha val="65000"/>
                </a:srgbClr>
              </a:outerShdw>
            </a:effectLst>
          </p:spPr>
        </p:pic>
        <p:pic>
          <p:nvPicPr>
            <p:cNvPr id="38" name="Picture 2" descr="C:\Users\user\Desktop\awwwwwwwwwwwww\PICTURES\OPPO 1\IMG20170224124319.jpg"/>
            <p:cNvPicPr>
              <a:picLocks noChangeAspect="1" noChangeArrowheads="1"/>
            </p:cNvPicPr>
            <p:nvPr/>
          </p:nvPicPr>
          <p:blipFill>
            <a:blip r:embed="rId12" cstate="print"/>
            <a:srcRect/>
            <a:stretch>
              <a:fillRect/>
            </a:stretch>
          </p:blipFill>
          <p:spPr bwMode="auto">
            <a:xfrm>
              <a:off x="6553200" y="2743200"/>
              <a:ext cx="2260600" cy="1695450"/>
            </a:xfrm>
            <a:prstGeom prst="rect">
              <a:avLst/>
            </a:prstGeom>
            <a:ln>
              <a:noFill/>
            </a:ln>
            <a:effectLst>
              <a:outerShdw blurRad="292100" dist="139700" dir="2700000" algn="tl" rotWithShape="0">
                <a:srgbClr val="333333">
                  <a:alpha val="65000"/>
                </a:srgbClr>
              </a:outerShdw>
            </a:effectLst>
          </p:spPr>
        </p:pic>
        <p:pic>
          <p:nvPicPr>
            <p:cNvPr id="39" name="Picture 3" descr="C:\Users\user\Desktop\awwwwwwwwwwwww\PICTURES\OPPO 1\GRADE IV-A 2016-2017\SCIENCE ACT. &amp; LESSON\IMG20160722085622.jpg"/>
            <p:cNvPicPr>
              <a:picLocks noChangeAspect="1" noChangeArrowheads="1"/>
            </p:cNvPicPr>
            <p:nvPr/>
          </p:nvPicPr>
          <p:blipFill>
            <a:blip r:embed="rId13" cstate="print"/>
            <a:srcRect/>
            <a:stretch>
              <a:fillRect/>
            </a:stretch>
          </p:blipFill>
          <p:spPr bwMode="auto">
            <a:xfrm>
              <a:off x="5029200" y="4572000"/>
              <a:ext cx="2362200" cy="1600200"/>
            </a:xfrm>
            <a:prstGeom prst="rect">
              <a:avLst/>
            </a:prstGeom>
            <a:ln>
              <a:noFill/>
            </a:ln>
            <a:effectLst>
              <a:outerShdw blurRad="292100" dist="139700" dir="2700000" algn="tl" rotWithShape="0">
                <a:srgbClr val="333333">
                  <a:alpha val="65000"/>
                </a:srgbClr>
              </a:outerShdw>
            </a:effectLst>
          </p:spPr>
        </p:pic>
        <p:sp>
          <p:nvSpPr>
            <p:cNvPr id="40" name="TextBox 39"/>
            <p:cNvSpPr txBox="1"/>
            <p:nvPr/>
          </p:nvSpPr>
          <p:spPr>
            <a:xfrm>
              <a:off x="7543800" y="1447800"/>
              <a:ext cx="1371600" cy="523220"/>
            </a:xfrm>
            <a:prstGeom prst="rect">
              <a:avLst/>
            </a:prstGeom>
            <a:noFill/>
          </p:spPr>
          <p:txBody>
            <a:bodyPr wrap="square" rtlCol="0">
              <a:spAutoFit/>
            </a:bodyPr>
            <a:lstStyle/>
            <a:p>
              <a:pPr algn="ctr"/>
              <a:r>
                <a:rPr lang="en-US" sz="1400" dirty="0" smtClean="0">
                  <a:solidFill>
                    <a:schemeClr val="bg1"/>
                  </a:solidFill>
                  <a:latin typeface="Bauhaus 93" pitchFamily="82" charset="0"/>
                </a:rPr>
                <a:t>PEER TEACHING</a:t>
              </a:r>
              <a:endParaRPr lang="en-US" sz="1400" dirty="0">
                <a:solidFill>
                  <a:schemeClr val="bg1"/>
                </a:solidFill>
                <a:latin typeface="Bauhaus 93" pitchFamily="82" charset="0"/>
              </a:endParaRPr>
            </a:p>
          </p:txBody>
        </p:sp>
        <p:sp>
          <p:nvSpPr>
            <p:cNvPr id="41" name="TextBox 40"/>
            <p:cNvSpPr txBox="1"/>
            <p:nvPr/>
          </p:nvSpPr>
          <p:spPr>
            <a:xfrm>
              <a:off x="5029200" y="3200400"/>
              <a:ext cx="1371600" cy="954107"/>
            </a:xfrm>
            <a:prstGeom prst="rect">
              <a:avLst/>
            </a:prstGeom>
            <a:noFill/>
          </p:spPr>
          <p:txBody>
            <a:bodyPr wrap="square" rtlCol="0">
              <a:spAutoFit/>
            </a:bodyPr>
            <a:lstStyle/>
            <a:p>
              <a:pPr algn="ctr"/>
              <a:r>
                <a:rPr lang="en-US" sz="1400" dirty="0" smtClean="0">
                  <a:solidFill>
                    <a:schemeClr val="bg1"/>
                  </a:solidFill>
                  <a:latin typeface="Bauhaus 93" pitchFamily="82" charset="0"/>
                </a:rPr>
                <a:t>READING INTERVENTION USING MULTIMEDIA</a:t>
              </a:r>
              <a:endParaRPr lang="en-US" sz="1400" dirty="0">
                <a:solidFill>
                  <a:schemeClr val="bg1"/>
                </a:solidFill>
                <a:latin typeface="Bauhaus 93" pitchFamily="82" charset="0"/>
              </a:endParaRPr>
            </a:p>
          </p:txBody>
        </p:sp>
        <p:sp>
          <p:nvSpPr>
            <p:cNvPr id="42" name="TextBox 41"/>
            <p:cNvSpPr txBox="1"/>
            <p:nvPr/>
          </p:nvSpPr>
          <p:spPr>
            <a:xfrm>
              <a:off x="7543800" y="5105400"/>
              <a:ext cx="1371600" cy="923330"/>
            </a:xfrm>
            <a:prstGeom prst="rect">
              <a:avLst/>
            </a:prstGeom>
            <a:noFill/>
          </p:spPr>
          <p:txBody>
            <a:bodyPr wrap="square" rtlCol="0">
              <a:spAutoFit/>
            </a:bodyPr>
            <a:lstStyle/>
            <a:p>
              <a:pPr algn="ctr"/>
              <a:r>
                <a:rPr lang="en-US" dirty="0" smtClean="0">
                  <a:solidFill>
                    <a:schemeClr val="bg1"/>
                  </a:solidFill>
                  <a:latin typeface="Bauhaus 93" pitchFamily="82" charset="0"/>
                </a:rPr>
                <a:t>PUPILS HANDS-ON ACTIVITY</a:t>
              </a:r>
              <a:endParaRPr lang="en-US" dirty="0">
                <a:solidFill>
                  <a:schemeClr val="bg1"/>
                </a:solidFill>
                <a:latin typeface="Bauhaus 93" pitchFamily="82"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 result for vector rainbow designs"/>
          <p:cNvPicPr/>
          <p:nvPr/>
        </p:nvPicPr>
        <p:blipFill>
          <a:blip r:embed="rId2"/>
          <a:srcRect l="3510" t="3125" r="3482" b="3125"/>
          <a:stretch>
            <a:fillRect/>
          </a:stretch>
        </p:blipFill>
        <p:spPr bwMode="auto">
          <a:xfrm>
            <a:off x="0" y="0"/>
            <a:ext cx="4572000" cy="6858000"/>
          </a:xfrm>
          <a:prstGeom prst="rect">
            <a:avLst/>
          </a:prstGeom>
          <a:noFill/>
          <a:ln w="9525">
            <a:noFill/>
            <a:miter lim="800000"/>
            <a:headEnd/>
            <a:tailEnd/>
          </a:ln>
        </p:spPr>
      </p:pic>
      <p:pic>
        <p:nvPicPr>
          <p:cNvPr id="16" name="Picture 15" descr="Image result for vector rainbow designs"/>
          <p:cNvPicPr/>
          <p:nvPr/>
        </p:nvPicPr>
        <p:blipFill>
          <a:blip r:embed="rId2"/>
          <a:srcRect l="3510" t="3125" r="3482" b="3125"/>
          <a:stretch>
            <a:fillRect/>
          </a:stretch>
        </p:blipFill>
        <p:spPr bwMode="auto">
          <a:xfrm>
            <a:off x="4572000" y="0"/>
            <a:ext cx="4572000" cy="6858000"/>
          </a:xfrm>
          <a:prstGeom prst="rect">
            <a:avLst/>
          </a:prstGeom>
          <a:noFill/>
          <a:ln w="9525">
            <a:noFill/>
            <a:miter lim="800000"/>
            <a:headEnd/>
            <a:tailEnd/>
          </a:ln>
        </p:spPr>
      </p:pic>
      <p:grpSp>
        <p:nvGrpSpPr>
          <p:cNvPr id="22" name="Group 21"/>
          <p:cNvGrpSpPr/>
          <p:nvPr/>
        </p:nvGrpSpPr>
        <p:grpSpPr>
          <a:xfrm>
            <a:off x="304800" y="152400"/>
            <a:ext cx="3886200" cy="6477000"/>
            <a:chOff x="4800600" y="152400"/>
            <a:chExt cx="3886200" cy="6477000"/>
          </a:xfrm>
        </p:grpSpPr>
        <p:sp>
          <p:nvSpPr>
            <p:cNvPr id="11" name="Rectangle 10"/>
            <p:cNvSpPr/>
            <p:nvPr/>
          </p:nvSpPr>
          <p:spPr>
            <a:xfrm>
              <a:off x="5257800" y="1524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n w="57150">
                  <a:solidFill>
                    <a:schemeClr val="tx1"/>
                  </a:solidFill>
                </a:ln>
              </a:endParaRPr>
            </a:p>
          </p:txBody>
        </p:sp>
        <p:pic>
          <p:nvPicPr>
            <p:cNvPr id="3074" name="Picture 2"/>
            <p:cNvPicPr>
              <a:picLocks noChangeAspect="1" noChangeArrowheads="1"/>
            </p:cNvPicPr>
            <p:nvPr/>
          </p:nvPicPr>
          <p:blipFill>
            <a:blip r:embed="rId3"/>
            <a:srcRect r="3275" b="2041"/>
            <a:stretch>
              <a:fillRect/>
            </a:stretch>
          </p:blipFill>
          <p:spPr bwMode="auto">
            <a:xfrm>
              <a:off x="5029200" y="1219200"/>
              <a:ext cx="3657600" cy="1828800"/>
            </a:xfrm>
            <a:prstGeom prst="rect">
              <a:avLst/>
            </a:prstGeom>
            <a:solidFill>
              <a:srgbClr val="000000">
                <a:shade val="95000"/>
              </a:srgbClr>
            </a:solidFill>
            <a:ln w="57150" cap="sq">
              <a:solidFill>
                <a:srgbClr val="002060"/>
              </a:solidFill>
              <a:miter lim="800000"/>
            </a:ln>
            <a:effectLst>
              <a:outerShdw blurRad="254000" dist="190500" dir="2700000" sy="90000" algn="bl" rotWithShape="0">
                <a:srgbClr val="000000">
                  <a:alpha val="40000"/>
                </a:srgbClr>
              </a:outerShdw>
            </a:effectLst>
          </p:spPr>
        </p:pic>
        <p:pic>
          <p:nvPicPr>
            <p:cNvPr id="3075" name="Picture 3"/>
            <p:cNvPicPr>
              <a:picLocks noChangeAspect="1" noChangeArrowheads="1"/>
            </p:cNvPicPr>
            <p:nvPr/>
          </p:nvPicPr>
          <p:blipFill>
            <a:blip r:embed="rId4"/>
            <a:srcRect r="3030" b="775"/>
            <a:stretch>
              <a:fillRect/>
            </a:stretch>
          </p:blipFill>
          <p:spPr bwMode="auto">
            <a:xfrm>
              <a:off x="5105400" y="4114800"/>
              <a:ext cx="3581400" cy="1828800"/>
            </a:xfrm>
            <a:prstGeom prst="rect">
              <a:avLst/>
            </a:prstGeom>
            <a:solidFill>
              <a:srgbClr val="000000">
                <a:shade val="95000"/>
              </a:srgbClr>
            </a:solidFill>
            <a:ln w="76200" cap="sq">
              <a:solidFill>
                <a:srgbClr val="002060"/>
              </a:solidFill>
              <a:miter lim="800000"/>
            </a:ln>
            <a:effectLst>
              <a:outerShdw blurRad="254000" dist="190500" dir="2700000" sy="90000" algn="bl" rotWithShape="0">
                <a:srgbClr val="000000">
                  <a:alpha val="40000"/>
                </a:srgbClr>
              </a:outerShdw>
            </a:effectLst>
          </p:spPr>
        </p:pic>
        <p:pic>
          <p:nvPicPr>
            <p:cNvPr id="3076" name="Picture 4"/>
            <p:cNvPicPr>
              <a:picLocks noChangeAspect="1" noChangeArrowheads="1"/>
            </p:cNvPicPr>
            <p:nvPr/>
          </p:nvPicPr>
          <p:blipFill>
            <a:blip r:embed="rId5"/>
            <a:srcRect/>
            <a:stretch>
              <a:fillRect/>
            </a:stretch>
          </p:blipFill>
          <p:spPr bwMode="auto">
            <a:xfrm>
              <a:off x="5486400" y="6096000"/>
              <a:ext cx="3004457" cy="533400"/>
            </a:xfrm>
            <a:prstGeom prst="rect">
              <a:avLst/>
            </a:prstGeom>
            <a:noFill/>
            <a:ln w="9525">
              <a:solidFill>
                <a:srgbClr val="66FFFF"/>
              </a:solidFill>
              <a:miter lim="800000"/>
              <a:headEnd/>
              <a:tailEnd/>
            </a:ln>
            <a:effectLst/>
          </p:spPr>
        </p:pic>
        <p:pic>
          <p:nvPicPr>
            <p:cNvPr id="3077" name="Picture 5"/>
            <p:cNvPicPr>
              <a:picLocks noChangeAspect="1" noChangeArrowheads="1"/>
            </p:cNvPicPr>
            <p:nvPr/>
          </p:nvPicPr>
          <p:blipFill>
            <a:blip r:embed="rId6"/>
            <a:srcRect b="10317"/>
            <a:stretch>
              <a:fillRect/>
            </a:stretch>
          </p:blipFill>
          <p:spPr bwMode="auto">
            <a:xfrm>
              <a:off x="5791200" y="3200400"/>
              <a:ext cx="2209800" cy="718634"/>
            </a:xfrm>
            <a:prstGeom prst="rect">
              <a:avLst/>
            </a:prstGeom>
            <a:ln>
              <a:solidFill>
                <a:srgbClr val="66FFFF"/>
              </a:solidFill>
            </a:ln>
            <a:effectLst>
              <a:outerShdw blurRad="292100" dist="139700" dir="2700000" algn="tl" rotWithShape="0">
                <a:srgbClr val="333333">
                  <a:alpha val="65000"/>
                </a:srgbClr>
              </a:outerShdw>
            </a:effectLst>
          </p:spPr>
        </p:pic>
        <p:sp>
          <p:nvSpPr>
            <p:cNvPr id="17" name="Rectangle 16"/>
            <p:cNvSpPr/>
            <p:nvPr/>
          </p:nvSpPr>
          <p:spPr>
            <a:xfrm>
              <a:off x="4800600" y="762000"/>
              <a:ext cx="1866217" cy="338554"/>
            </a:xfrm>
            <a:prstGeom prst="rect">
              <a:avLst/>
            </a:prstGeom>
          </p:spPr>
          <p:txBody>
            <a:bodyPr wrap="none">
              <a:spAutoFit/>
            </a:bodyPr>
            <a:lstStyle/>
            <a:p>
              <a:pPr algn="ctr"/>
              <a:r>
                <a:rPr lang="en-US" sz="1600" b="1" dirty="0" smtClean="0">
                  <a:ln w="1905"/>
                  <a:solidFill>
                    <a:schemeClr val="bg1"/>
                  </a:solidFill>
                  <a:effectLst>
                    <a:innerShdw blurRad="69850" dist="43180" dir="5400000">
                      <a:srgbClr val="000000">
                        <a:alpha val="65000"/>
                      </a:srgbClr>
                    </a:innerShdw>
                  </a:effectLst>
                  <a:latin typeface="Agency FB" pitchFamily="34" charset="0"/>
                </a:rPr>
                <a:t>A. ACCESS AND QUALITY</a:t>
              </a:r>
              <a:endParaRPr lang="en-US" sz="1600" b="1" dirty="0">
                <a:ln w="57150">
                  <a:solidFill>
                    <a:schemeClr val="tx1"/>
                  </a:solidFill>
                </a:ln>
                <a:solidFill>
                  <a:schemeClr val="bg1"/>
                </a:solidFill>
                <a:latin typeface="Agency FB" pitchFamily="34" charset="0"/>
              </a:endParaRPr>
            </a:p>
          </p:txBody>
        </p:sp>
      </p:grpSp>
      <p:sp>
        <p:nvSpPr>
          <p:cNvPr id="18" name="Rectangle 17"/>
          <p:cNvSpPr/>
          <p:nvPr/>
        </p:nvSpPr>
        <p:spPr>
          <a:xfrm>
            <a:off x="838200" y="228600"/>
            <a:ext cx="3156633" cy="369332"/>
          </a:xfrm>
          <a:prstGeom prst="rect">
            <a:avLst/>
          </a:prstGeom>
        </p:spPr>
        <p:txBody>
          <a:bodyPr wrap="none">
            <a:spAutoFit/>
          </a:bodyP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II. PERFORMANCE INDICATOR</a:t>
            </a:r>
            <a:endParaRPr lang="en-US" dirty="0">
              <a:ln w="57150">
                <a:solidFill>
                  <a:schemeClr val="tx1"/>
                </a:solidFill>
              </a:ln>
            </a:endParaRPr>
          </a:p>
        </p:txBody>
      </p:sp>
      <p:sp>
        <p:nvSpPr>
          <p:cNvPr id="23" name="Rectangle 22"/>
          <p:cNvSpPr/>
          <p:nvPr/>
        </p:nvSpPr>
        <p:spPr>
          <a:xfrm>
            <a:off x="5257800" y="2286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sp>
        <p:nvSpPr>
          <p:cNvPr id="24" name="Rectangle 23"/>
          <p:cNvSpPr/>
          <p:nvPr/>
        </p:nvSpPr>
        <p:spPr>
          <a:xfrm>
            <a:off x="5867400" y="914400"/>
            <a:ext cx="2064988" cy="369332"/>
          </a:xfrm>
          <a:prstGeom prst="rect">
            <a:avLst/>
          </a:prstGeom>
        </p:spPr>
        <p:txBody>
          <a:bodyPr wrap="none">
            <a:spAutoFit/>
          </a:bodyPr>
          <a:lstStyle/>
          <a:p>
            <a:pPr algn="ctr"/>
            <a:r>
              <a:rPr lang="en-US" b="1" dirty="0" smtClean="0">
                <a:solidFill>
                  <a:schemeClr val="bg1"/>
                </a:solidFill>
                <a:latin typeface="Agency FB" pitchFamily="34" charset="0"/>
              </a:rPr>
              <a:t>“ACADEMIC ACHIEVERS”</a:t>
            </a:r>
            <a:endParaRPr lang="en-US" b="1" dirty="0">
              <a:solidFill>
                <a:schemeClr val="bg1"/>
              </a:solidFill>
              <a:latin typeface="Agency FB" pitchFamily="34" charset="0"/>
            </a:endParaRPr>
          </a:p>
        </p:txBody>
      </p:sp>
      <p:pic>
        <p:nvPicPr>
          <p:cNvPr id="1026" name="Picture 2" descr="C:\Users\user\Desktop\PHYSICAL FACILITIES\received_120300000557806032.jpeg"/>
          <p:cNvPicPr>
            <a:picLocks noChangeAspect="1" noChangeArrowheads="1"/>
          </p:cNvPicPr>
          <p:nvPr/>
        </p:nvPicPr>
        <p:blipFill>
          <a:blip r:embed="rId7" cstate="print"/>
          <a:srcRect/>
          <a:stretch>
            <a:fillRect/>
          </a:stretch>
        </p:blipFill>
        <p:spPr bwMode="auto">
          <a:xfrm>
            <a:off x="4876800" y="4191001"/>
            <a:ext cx="1905000" cy="1524000"/>
          </a:xfrm>
          <a:prstGeom prst="rect">
            <a:avLst/>
          </a:prstGeom>
          <a:noFill/>
          <a:ln w="38100">
            <a:solidFill>
              <a:srgbClr val="FFFF00"/>
            </a:solidFill>
          </a:ln>
        </p:spPr>
      </p:pic>
      <p:pic>
        <p:nvPicPr>
          <p:cNvPr id="1027" name="Picture 3" descr="C:\Users\user\Desktop\PHYSICAL FACILITIES\received_1127613654014544.jpeg"/>
          <p:cNvPicPr>
            <a:picLocks noChangeAspect="1" noChangeArrowheads="1"/>
          </p:cNvPicPr>
          <p:nvPr/>
        </p:nvPicPr>
        <p:blipFill>
          <a:blip r:embed="rId8"/>
          <a:srcRect b="21875"/>
          <a:stretch>
            <a:fillRect/>
          </a:stretch>
        </p:blipFill>
        <p:spPr bwMode="auto">
          <a:xfrm>
            <a:off x="5638800" y="1295400"/>
            <a:ext cx="2514600" cy="2386914"/>
          </a:xfrm>
          <a:prstGeom prst="rect">
            <a:avLst/>
          </a:prstGeom>
          <a:noFill/>
          <a:ln w="38100">
            <a:solidFill>
              <a:srgbClr val="FFFF00"/>
            </a:solidFill>
          </a:ln>
        </p:spPr>
      </p:pic>
      <p:pic>
        <p:nvPicPr>
          <p:cNvPr id="1029" name="Picture 5" descr="C:\Users\user\Desktop\awwwwwwwwwwwww\PICTURES\OPPO 1\GRADE IV-A 2016-2017\REMEDIAL\IMG20160920111202.jpg"/>
          <p:cNvPicPr>
            <a:picLocks noChangeAspect="1" noChangeArrowheads="1"/>
          </p:cNvPicPr>
          <p:nvPr/>
        </p:nvPicPr>
        <p:blipFill>
          <a:blip r:embed="rId9" cstate="print"/>
          <a:srcRect/>
          <a:stretch>
            <a:fillRect/>
          </a:stretch>
        </p:blipFill>
        <p:spPr bwMode="auto">
          <a:xfrm rot="10800000" flipV="1">
            <a:off x="7010400" y="4191000"/>
            <a:ext cx="1905000" cy="1524000"/>
          </a:xfrm>
          <a:prstGeom prst="rect">
            <a:avLst/>
          </a:prstGeom>
          <a:noFill/>
          <a:ln w="38100">
            <a:solidFill>
              <a:srgbClr val="FFFF00"/>
            </a:solidFill>
          </a:ln>
        </p:spPr>
      </p:pic>
      <p:sp>
        <p:nvSpPr>
          <p:cNvPr id="25" name="TextBox 24"/>
          <p:cNvSpPr txBox="1"/>
          <p:nvPr/>
        </p:nvSpPr>
        <p:spPr>
          <a:xfrm>
            <a:off x="5105400" y="5867400"/>
            <a:ext cx="3581400" cy="369332"/>
          </a:xfrm>
          <a:prstGeom prst="rect">
            <a:avLst/>
          </a:prstGeom>
          <a:noFill/>
        </p:spPr>
        <p:txBody>
          <a:bodyPr wrap="square" rtlCol="0">
            <a:spAutoFit/>
          </a:bodyPr>
          <a:lstStyle/>
          <a:p>
            <a:pPr algn="ctr"/>
            <a:r>
              <a:rPr lang="en-US" b="1" dirty="0" smtClean="0">
                <a:solidFill>
                  <a:schemeClr val="bg1"/>
                </a:solidFill>
                <a:latin typeface="Agency FB" pitchFamily="34" charset="0"/>
              </a:rPr>
              <a:t>INTERVENTION AND REMEDIATION</a:t>
            </a:r>
            <a:endParaRPr lang="en-US" b="1" dirty="0">
              <a:solidFill>
                <a:schemeClr val="bg1"/>
              </a:solidFill>
              <a:latin typeface="Agency FB"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Image result for vector rainbow designs"/>
          <p:cNvPicPr/>
          <p:nvPr/>
        </p:nvPicPr>
        <p:blipFill>
          <a:blip r:embed="rId2"/>
          <a:srcRect l="3510" t="3125" r="3482" b="3125"/>
          <a:stretch>
            <a:fillRect/>
          </a:stretch>
        </p:blipFill>
        <p:spPr bwMode="auto">
          <a:xfrm>
            <a:off x="0" y="0"/>
            <a:ext cx="4572000" cy="6858000"/>
          </a:xfrm>
          <a:prstGeom prst="rect">
            <a:avLst/>
          </a:prstGeom>
          <a:noFill/>
          <a:ln w="9525">
            <a:noFill/>
            <a:miter lim="800000"/>
            <a:headEnd/>
            <a:tailEnd/>
          </a:ln>
        </p:spPr>
      </p:pic>
      <p:pic>
        <p:nvPicPr>
          <p:cNvPr id="26" name="Picture 25" descr="Image result for vector rainbow designs"/>
          <p:cNvPicPr/>
          <p:nvPr/>
        </p:nvPicPr>
        <p:blipFill>
          <a:blip r:embed="rId2"/>
          <a:srcRect l="3510" t="3125" r="3482" b="3125"/>
          <a:stretch>
            <a:fillRect/>
          </a:stretch>
        </p:blipFill>
        <p:spPr bwMode="auto">
          <a:xfrm>
            <a:off x="4572000" y="0"/>
            <a:ext cx="4572000" cy="6858000"/>
          </a:xfrm>
          <a:prstGeom prst="rect">
            <a:avLst/>
          </a:prstGeom>
          <a:noFill/>
          <a:ln w="9525">
            <a:noFill/>
            <a:miter lim="800000"/>
            <a:headEnd/>
            <a:tailEnd/>
          </a:ln>
        </p:spPr>
      </p:pic>
      <p:sp>
        <p:nvSpPr>
          <p:cNvPr id="11" name="Rectangle 10"/>
          <p:cNvSpPr/>
          <p:nvPr/>
        </p:nvSpPr>
        <p:spPr>
          <a:xfrm>
            <a:off x="5105400" y="1524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ACCESS AND QUALITY</a:t>
            </a:r>
            <a:endParaRPr lang="en-US" dirty="0">
              <a:ln w="57150">
                <a:solidFill>
                  <a:schemeClr val="tx1"/>
                </a:solidFill>
              </a:ln>
            </a:endParaRPr>
          </a:p>
        </p:txBody>
      </p:sp>
      <p:pic>
        <p:nvPicPr>
          <p:cNvPr id="4098" name="Picture 2"/>
          <p:cNvPicPr>
            <a:picLocks noChangeAspect="1" noChangeArrowheads="1"/>
          </p:cNvPicPr>
          <p:nvPr/>
        </p:nvPicPr>
        <p:blipFill>
          <a:blip r:embed="rId3"/>
          <a:srcRect/>
          <a:stretch>
            <a:fillRect/>
          </a:stretch>
        </p:blipFill>
        <p:spPr bwMode="auto">
          <a:xfrm>
            <a:off x="5105400" y="1066800"/>
            <a:ext cx="3581400" cy="1976437"/>
          </a:xfrm>
          <a:prstGeom prst="rect">
            <a:avLst/>
          </a:prstGeom>
          <a:solidFill>
            <a:srgbClr val="000000">
              <a:shade val="95000"/>
            </a:srgbClr>
          </a:solidFill>
          <a:ln w="57150" cap="sq">
            <a:solidFill>
              <a:srgbClr val="002060"/>
            </a:solidFill>
            <a:miter lim="800000"/>
          </a:ln>
          <a:effectLst>
            <a:outerShdw blurRad="254000" dist="190500" dir="2700000" sy="90000" algn="bl" rotWithShape="0">
              <a:srgbClr val="000000">
                <a:alpha val="40000"/>
              </a:srgbClr>
            </a:outerShdw>
          </a:effectLst>
        </p:spPr>
      </p:pic>
      <p:pic>
        <p:nvPicPr>
          <p:cNvPr id="4099" name="Picture 3"/>
          <p:cNvPicPr>
            <a:picLocks noChangeAspect="1" noChangeArrowheads="1"/>
          </p:cNvPicPr>
          <p:nvPr/>
        </p:nvPicPr>
        <p:blipFill>
          <a:blip r:embed="rId4"/>
          <a:srcRect/>
          <a:stretch>
            <a:fillRect/>
          </a:stretch>
        </p:blipFill>
        <p:spPr bwMode="auto">
          <a:xfrm>
            <a:off x="5562600" y="3124200"/>
            <a:ext cx="2695575" cy="471488"/>
          </a:xfrm>
          <a:prstGeom prst="rect">
            <a:avLst/>
          </a:prstGeom>
          <a:ln>
            <a:solidFill>
              <a:srgbClr val="66FFFF"/>
            </a:solid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5"/>
          <a:srcRect/>
          <a:stretch>
            <a:fillRect/>
          </a:stretch>
        </p:blipFill>
        <p:spPr bwMode="auto">
          <a:xfrm>
            <a:off x="5105400" y="4038600"/>
            <a:ext cx="3581399" cy="2018339"/>
          </a:xfrm>
          <a:prstGeom prst="rect">
            <a:avLst/>
          </a:prstGeom>
          <a:solidFill>
            <a:srgbClr val="000000">
              <a:shade val="95000"/>
            </a:srgbClr>
          </a:solidFill>
          <a:ln w="57150" cap="sq">
            <a:solidFill>
              <a:srgbClr val="002060"/>
            </a:solidFill>
            <a:miter lim="800000"/>
          </a:ln>
          <a:effectLst>
            <a:outerShdw blurRad="254000" dist="190500" dir="2700000" sy="90000" algn="bl" rotWithShape="0">
              <a:srgbClr val="000000">
                <a:alpha val="40000"/>
              </a:srgbClr>
            </a:outerShdw>
          </a:effectLst>
        </p:spPr>
      </p:pic>
      <p:pic>
        <p:nvPicPr>
          <p:cNvPr id="4101" name="Picture 5"/>
          <p:cNvPicPr>
            <a:picLocks noChangeAspect="1" noChangeArrowheads="1"/>
          </p:cNvPicPr>
          <p:nvPr/>
        </p:nvPicPr>
        <p:blipFill>
          <a:blip r:embed="rId6"/>
          <a:srcRect/>
          <a:stretch>
            <a:fillRect/>
          </a:stretch>
        </p:blipFill>
        <p:spPr bwMode="auto">
          <a:xfrm>
            <a:off x="4953000" y="6172200"/>
            <a:ext cx="3857625" cy="542925"/>
          </a:xfrm>
          <a:prstGeom prst="rect">
            <a:avLst/>
          </a:prstGeom>
          <a:ln>
            <a:solidFill>
              <a:srgbClr val="66FFFF"/>
            </a:solidFill>
          </a:ln>
          <a:effectLst>
            <a:outerShdw blurRad="292100" dist="139700" dir="2700000" algn="tl" rotWithShape="0">
              <a:srgbClr val="333333">
                <a:alpha val="65000"/>
              </a:srgbClr>
            </a:outerShdw>
          </a:effectLst>
        </p:spPr>
      </p:pic>
      <p:sp>
        <p:nvSpPr>
          <p:cNvPr id="28" name="TextBox 27"/>
          <p:cNvSpPr txBox="1"/>
          <p:nvPr/>
        </p:nvSpPr>
        <p:spPr>
          <a:xfrm>
            <a:off x="4800600" y="685800"/>
            <a:ext cx="1828800" cy="338554"/>
          </a:xfrm>
          <a:prstGeom prst="rect">
            <a:avLst/>
          </a:prstGeom>
          <a:noFill/>
        </p:spPr>
        <p:txBody>
          <a:bodyPr wrap="square" rtlCol="0">
            <a:spAutoFit/>
          </a:bodyPr>
          <a:lstStyle/>
          <a:p>
            <a:r>
              <a:rPr lang="en-US" sz="1600" b="1" dirty="0" smtClean="0">
                <a:solidFill>
                  <a:schemeClr val="bg1"/>
                </a:solidFill>
                <a:latin typeface="Agency FB" pitchFamily="34" charset="0"/>
              </a:rPr>
              <a:t>3. NAT RESULT</a:t>
            </a:r>
            <a:endParaRPr lang="en-US" sz="1600" b="1" dirty="0">
              <a:solidFill>
                <a:schemeClr val="bg1"/>
              </a:solidFill>
              <a:latin typeface="Agency FB" pitchFamily="34" charset="0"/>
            </a:endParaRPr>
          </a:p>
        </p:txBody>
      </p:sp>
      <p:sp>
        <p:nvSpPr>
          <p:cNvPr id="29" name="Rectangle 28"/>
          <p:cNvSpPr/>
          <p:nvPr/>
        </p:nvSpPr>
        <p:spPr>
          <a:xfrm>
            <a:off x="4876800" y="3657600"/>
            <a:ext cx="1619354" cy="369332"/>
          </a:xfrm>
          <a:prstGeom prst="rect">
            <a:avLst/>
          </a:prstGeom>
        </p:spPr>
        <p:txBody>
          <a:bodyPr wrap="none">
            <a:spAutoFit/>
          </a:bodyPr>
          <a:lstStyle/>
          <a:p>
            <a:r>
              <a:rPr lang="en-US" b="1" dirty="0" smtClean="0">
                <a:solidFill>
                  <a:schemeClr val="bg1"/>
                </a:solidFill>
                <a:latin typeface="Agency FB" pitchFamily="34" charset="0"/>
              </a:rPr>
              <a:t>4. LITERACY LEVEL</a:t>
            </a:r>
            <a:endParaRPr lang="en-US" b="1" dirty="0">
              <a:solidFill>
                <a:schemeClr val="bg1"/>
              </a:solidFill>
              <a:latin typeface="Agency FB" pitchFamily="34" charset="0"/>
            </a:endParaRPr>
          </a:p>
        </p:txBody>
      </p:sp>
      <p:sp>
        <p:nvSpPr>
          <p:cNvPr id="30" name="Rectangle 29"/>
          <p:cNvSpPr/>
          <p:nvPr/>
        </p:nvSpPr>
        <p:spPr>
          <a:xfrm>
            <a:off x="685800" y="228600"/>
            <a:ext cx="32766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w="1905"/>
                <a:solidFill>
                  <a:srgbClr val="7030A0"/>
                </a:solidFill>
                <a:effectLst>
                  <a:innerShdw blurRad="69850" dist="43180" dir="5400000">
                    <a:srgbClr val="000000">
                      <a:alpha val="65000"/>
                    </a:srgbClr>
                  </a:innerShdw>
                </a:effectLst>
                <a:latin typeface="Britannic Bold" pitchFamily="34" charset="0"/>
              </a:rPr>
              <a:t>STATUS OF SCHOOL PROJECTS</a:t>
            </a:r>
            <a:endParaRPr lang="en-US" dirty="0">
              <a:ln w="57150">
                <a:solidFill>
                  <a:schemeClr val="tx1"/>
                </a:solidFill>
              </a:ln>
            </a:endParaRPr>
          </a:p>
        </p:txBody>
      </p:sp>
      <p:sp>
        <p:nvSpPr>
          <p:cNvPr id="31" name="Rectangle 30"/>
          <p:cNvSpPr/>
          <p:nvPr/>
        </p:nvSpPr>
        <p:spPr>
          <a:xfrm>
            <a:off x="1295400" y="990600"/>
            <a:ext cx="2108270" cy="369332"/>
          </a:xfrm>
          <a:prstGeom prst="rect">
            <a:avLst/>
          </a:prstGeom>
        </p:spPr>
        <p:txBody>
          <a:bodyPr wrap="none">
            <a:spAutoFit/>
          </a:bodyPr>
          <a:lstStyle/>
          <a:p>
            <a:pPr algn="ctr"/>
            <a:r>
              <a:rPr lang="en-US" b="1" dirty="0" smtClean="0">
                <a:solidFill>
                  <a:schemeClr val="bg1"/>
                </a:solidFill>
                <a:latin typeface="Agency FB" pitchFamily="34" charset="0"/>
              </a:rPr>
              <a:t>“KAYA MO KID PROJECT”</a:t>
            </a:r>
            <a:endParaRPr lang="en-US" b="1" dirty="0">
              <a:solidFill>
                <a:schemeClr val="bg1"/>
              </a:solidFill>
              <a:latin typeface="Agency FB" pitchFamily="34" charset="0"/>
            </a:endParaRPr>
          </a:p>
        </p:txBody>
      </p:sp>
      <p:pic>
        <p:nvPicPr>
          <p:cNvPr id="2050" name="Picture 2" descr="C:\Users\user\Desktop\awwwwwwwwwwwww\PICTURES\OPPO 1\GRADE IV-A 2016-2017\COMPUTER LAB\IMG20161208164631.jpg"/>
          <p:cNvPicPr>
            <a:picLocks noChangeAspect="1" noChangeArrowheads="1"/>
          </p:cNvPicPr>
          <p:nvPr/>
        </p:nvPicPr>
        <p:blipFill>
          <a:blip r:embed="rId7" cstate="print"/>
          <a:srcRect/>
          <a:stretch>
            <a:fillRect/>
          </a:stretch>
        </p:blipFill>
        <p:spPr bwMode="auto">
          <a:xfrm>
            <a:off x="609600" y="1371600"/>
            <a:ext cx="3276600" cy="2457450"/>
          </a:xfrm>
          <a:prstGeom prst="rect">
            <a:avLst/>
          </a:prstGeom>
          <a:noFill/>
          <a:ln w="38100">
            <a:solidFill>
              <a:srgbClr val="FFFF00"/>
            </a:solidFill>
          </a:ln>
        </p:spPr>
      </p:pic>
      <p:sp>
        <p:nvSpPr>
          <p:cNvPr id="33" name="TextBox 32"/>
          <p:cNvSpPr txBox="1"/>
          <p:nvPr/>
        </p:nvSpPr>
        <p:spPr>
          <a:xfrm>
            <a:off x="685800" y="5867400"/>
            <a:ext cx="3352800" cy="830997"/>
          </a:xfrm>
          <a:prstGeom prst="rect">
            <a:avLst/>
          </a:prstGeom>
          <a:noFill/>
        </p:spPr>
        <p:txBody>
          <a:bodyPr wrap="square" rtlCol="0">
            <a:spAutoFit/>
          </a:bodyPr>
          <a:lstStyle/>
          <a:p>
            <a:pPr algn="ctr"/>
            <a:r>
              <a:rPr lang="en-US" sz="1600" b="1" dirty="0" smtClean="0">
                <a:solidFill>
                  <a:schemeClr val="bg1"/>
                </a:solidFill>
                <a:latin typeface="Agency FB" pitchFamily="34" charset="0"/>
              </a:rPr>
              <a:t>Combined Science and Math Room where pupils hold sessions, and ICT/Library is functional as well.  </a:t>
            </a:r>
            <a:endParaRPr lang="en-US" sz="1600" b="1" dirty="0">
              <a:solidFill>
                <a:schemeClr val="bg1"/>
              </a:solidFill>
              <a:latin typeface="Agency FB" pitchFamily="34" charset="0"/>
            </a:endParaRPr>
          </a:p>
        </p:txBody>
      </p:sp>
      <p:pic>
        <p:nvPicPr>
          <p:cNvPr id="34" name="Picture 1" descr="C:\Users\user\Desktop\PHYSICAL FACILITIES\IMG20170224172052.jpg"/>
          <p:cNvPicPr>
            <a:picLocks noChangeAspect="1" noChangeArrowheads="1"/>
          </p:cNvPicPr>
          <p:nvPr/>
        </p:nvPicPr>
        <p:blipFill>
          <a:blip r:embed="rId8" cstate="print"/>
          <a:srcRect t="16667" b="42222"/>
          <a:stretch>
            <a:fillRect/>
          </a:stretch>
        </p:blipFill>
        <p:spPr bwMode="auto">
          <a:xfrm>
            <a:off x="609600" y="4038600"/>
            <a:ext cx="3352800" cy="1828800"/>
          </a:xfrm>
          <a:prstGeom prst="rect">
            <a:avLst/>
          </a:prstGeom>
          <a:ln w="38100">
            <a:solidFill>
              <a:srgbClr val="FFC000"/>
            </a:solid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1486</TotalTime>
  <Words>764</Words>
  <Application>Microsoft Office PowerPoint</Application>
  <PresentationFormat>Letter Paper (8.5x11 in)</PresentationFormat>
  <Paragraphs>195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407</cp:revision>
  <dcterms:created xsi:type="dcterms:W3CDTF">2017-02-24T12:42:55Z</dcterms:created>
  <dcterms:modified xsi:type="dcterms:W3CDTF">2017-03-05T14:46:31Z</dcterms:modified>
</cp:coreProperties>
</file>